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97" r:id="rId4"/>
    <p:sldId id="279" r:id="rId5"/>
    <p:sldId id="287" r:id="rId6"/>
    <p:sldId id="286" r:id="rId7"/>
    <p:sldId id="281" r:id="rId8"/>
    <p:sldId id="263" r:id="rId9"/>
    <p:sldId id="282" r:id="rId10"/>
    <p:sldId id="284" r:id="rId11"/>
    <p:sldId id="265" r:id="rId12"/>
    <p:sldId id="268" r:id="rId13"/>
    <p:sldId id="296" r:id="rId14"/>
    <p:sldId id="292" r:id="rId15"/>
    <p:sldId id="269" r:id="rId16"/>
    <p:sldId id="270" r:id="rId17"/>
    <p:sldId id="293" r:id="rId18"/>
    <p:sldId id="288" r:id="rId19"/>
    <p:sldId id="294" r:id="rId20"/>
    <p:sldId id="271" r:id="rId21"/>
    <p:sldId id="289" r:id="rId22"/>
    <p:sldId id="257" r:id="rId23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39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file:///C:\Documents%20and%20Settings\alberto\Impostazioni%20locali\Temp\GRAFICI-1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86433757023516"/>
          <c:y val="0.0567322679537827"/>
          <c:w val="0.752603799296569"/>
          <c:h val="0.7656447491129"/>
        </c:manualLayout>
      </c:layout>
      <c:scatterChart>
        <c:scatterStyle val="lineMarker"/>
        <c:varyColors val="0"/>
        <c:ser>
          <c:idx val="0"/>
          <c:order val="0"/>
          <c:tx>
            <c:v>FEM</c:v>
          </c:tx>
          <c:spPr>
            <a:ln w="9525">
              <a:solidFill>
                <a:srgbClr val="FF0000"/>
              </a:solidFill>
            </a:ln>
          </c:spPr>
          <c:marker>
            <c:symbol val="circle"/>
            <c:size val="6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xVal>
            <c:numRef>
              <c:f>Foglio1!$A$4:$A$11</c:f>
              <c:numCache>
                <c:formatCode>General</c:formatCode>
                <c:ptCount val="8"/>
                <c:pt idx="0">
                  <c:v>600.0</c:v>
                </c:pt>
                <c:pt idx="1">
                  <c:v>700.0</c:v>
                </c:pt>
                <c:pt idx="2">
                  <c:v>800.0</c:v>
                </c:pt>
                <c:pt idx="3">
                  <c:v>900.0</c:v>
                </c:pt>
                <c:pt idx="4">
                  <c:v>1000.0</c:v>
                </c:pt>
                <c:pt idx="5">
                  <c:v>1100.0</c:v>
                </c:pt>
                <c:pt idx="6">
                  <c:v>1200.0</c:v>
                </c:pt>
                <c:pt idx="7">
                  <c:v>1300.0</c:v>
                </c:pt>
              </c:numCache>
            </c:numRef>
          </c:xVal>
          <c:yVal>
            <c:numRef>
              <c:f>Foglio1!$C$4:$C$11</c:f>
              <c:numCache>
                <c:formatCode>General</c:formatCode>
                <c:ptCount val="8"/>
                <c:pt idx="0">
                  <c:v>1150.0</c:v>
                </c:pt>
                <c:pt idx="1">
                  <c:v>1277.0</c:v>
                </c:pt>
                <c:pt idx="2">
                  <c:v>1396.0</c:v>
                </c:pt>
                <c:pt idx="3" formatCode="0">
                  <c:v>1508.55</c:v>
                </c:pt>
                <c:pt idx="4">
                  <c:v>1615.0</c:v>
                </c:pt>
                <c:pt idx="5">
                  <c:v>1717.0</c:v>
                </c:pt>
                <c:pt idx="6">
                  <c:v>1814.0</c:v>
                </c:pt>
                <c:pt idx="7">
                  <c:v>1908.0</c:v>
                </c:pt>
              </c:numCache>
            </c:numRef>
          </c:yVal>
          <c:smooth val="0"/>
        </c:ser>
        <c:ser>
          <c:idx val="2"/>
          <c:order val="1"/>
          <c:tx>
            <c:v>EXP</c:v>
          </c:tx>
          <c:spPr>
            <a:ln w="9525">
              <a:solidFill>
                <a:sysClr val="windowText" lastClr="000000"/>
              </a:solidFill>
            </a:ln>
          </c:spPr>
          <c:marker>
            <c:symbol val="circle"/>
            <c:size val="6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Foglio1!$A$16:$A$23</c:f>
              <c:numCache>
                <c:formatCode>General</c:formatCode>
                <c:ptCount val="8"/>
                <c:pt idx="0">
                  <c:v>600.0</c:v>
                </c:pt>
                <c:pt idx="1">
                  <c:v>700.0</c:v>
                </c:pt>
                <c:pt idx="2">
                  <c:v>800.0</c:v>
                </c:pt>
                <c:pt idx="3">
                  <c:v>900.0</c:v>
                </c:pt>
                <c:pt idx="4">
                  <c:v>1000.0</c:v>
                </c:pt>
                <c:pt idx="5">
                  <c:v>1100.0</c:v>
                </c:pt>
                <c:pt idx="6">
                  <c:v>1200.0</c:v>
                </c:pt>
                <c:pt idx="7">
                  <c:v>1300.0</c:v>
                </c:pt>
              </c:numCache>
            </c:numRef>
          </c:xVal>
          <c:yVal>
            <c:numRef>
              <c:f>Foglio1!$B$16:$B$23</c:f>
              <c:numCache>
                <c:formatCode>General</c:formatCode>
                <c:ptCount val="8"/>
                <c:pt idx="0">
                  <c:v>1147.0</c:v>
                </c:pt>
                <c:pt idx="1">
                  <c:v>1286.0</c:v>
                </c:pt>
                <c:pt idx="2">
                  <c:v>1417.0</c:v>
                </c:pt>
                <c:pt idx="3">
                  <c:v>1528.0</c:v>
                </c:pt>
                <c:pt idx="4">
                  <c:v>1627.0</c:v>
                </c:pt>
                <c:pt idx="5">
                  <c:v>1718.0</c:v>
                </c:pt>
                <c:pt idx="6">
                  <c:v>1795.0</c:v>
                </c:pt>
                <c:pt idx="7">
                  <c:v>1876.0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5853000"/>
        <c:axId val="538432504"/>
      </c:scatterChart>
      <c:valAx>
        <c:axId val="545853000"/>
        <c:scaling>
          <c:orientation val="minMax"/>
          <c:max val="1300.0"/>
          <c:min val="600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it-IT"/>
                  <a:t>heater current (A)</a:t>
                </a:r>
              </a:p>
            </c:rich>
          </c:tx>
          <c:layout>
            <c:manualLayout>
              <c:xMode val="edge"/>
              <c:yMode val="edge"/>
              <c:x val="0.422896303866972"/>
              <c:y val="0.92100833914748"/>
            </c:manualLayout>
          </c:layout>
          <c:overlay val="0"/>
        </c:title>
        <c:numFmt formatCode="0" sourceLinked="0"/>
        <c:majorTickMark val="in"/>
        <c:minorTickMark val="none"/>
        <c:tickLblPos val="nextTo"/>
        <c:spPr>
          <a:ln>
            <a:solidFill>
              <a:sysClr val="windowText" lastClr="000000"/>
            </a:solidFill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it-IT"/>
          </a:p>
        </c:txPr>
        <c:crossAx val="538432504"/>
        <c:crosses val="autoZero"/>
        <c:crossBetween val="midCat"/>
        <c:majorUnit val="100.0"/>
      </c:valAx>
      <c:valAx>
        <c:axId val="538432504"/>
        <c:scaling>
          <c:orientation val="minMax"/>
          <c:max val="2000.0"/>
          <c:min val="1000.0"/>
        </c:scaling>
        <c:delete val="0"/>
        <c:axPos val="l"/>
        <c:majorGridlines>
          <c:spPr>
            <a:ln>
              <a:solidFill>
                <a:schemeClr val="bg1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it-IT"/>
                  <a:t>heater temperature  (°C)</a:t>
                </a:r>
              </a:p>
            </c:rich>
          </c:tx>
          <c:layout>
            <c:manualLayout>
              <c:xMode val="edge"/>
              <c:yMode val="edge"/>
              <c:x val="0.0198061965289074"/>
              <c:y val="0.236493571214991"/>
            </c:manualLayout>
          </c:layout>
          <c:overlay val="0"/>
        </c:title>
        <c:numFmt formatCode="0" sourceLinked="0"/>
        <c:majorTickMark val="in"/>
        <c:minorTickMark val="none"/>
        <c:tickLblPos val="nextTo"/>
        <c:spPr>
          <a:ln>
            <a:solidFill>
              <a:schemeClr val="tx1"/>
            </a:solidFill>
          </a:ln>
        </c:spPr>
        <c:crossAx val="545853000"/>
        <c:crosses val="autoZero"/>
        <c:crossBetween val="midCat"/>
        <c:majorUnit val="100.0"/>
      </c:valAx>
      <c:spPr>
        <a:ln>
          <a:solidFill>
            <a:sysClr val="windowText" lastClr="000000"/>
          </a:solidFill>
        </a:ln>
      </c:spPr>
    </c:plotArea>
    <c:legend>
      <c:legendPos val="r"/>
      <c:layout>
        <c:manualLayout>
          <c:xMode val="edge"/>
          <c:yMode val="edge"/>
          <c:x val="0.738454531365151"/>
          <c:y val="0.680810665961605"/>
          <c:w val="0.162322822683975"/>
          <c:h val="0.107663082059046"/>
        </c:manualLayout>
      </c:layout>
      <c:overlay val="0"/>
      <c:spPr>
        <a:solidFill>
          <a:schemeClr val="lt1"/>
        </a:solidFill>
        <a:ln w="9525" cap="flat" cmpd="sng" algn="ctr">
          <a:solidFill>
            <a:schemeClr val="dk1"/>
          </a:solidFill>
          <a:prstDash val="solid"/>
        </a:ln>
        <a:effectLst/>
      </c:spPr>
    </c:legend>
    <c:plotVisOnly val="1"/>
    <c:dispBlanksAs val="gap"/>
    <c:showDLblsOverMax val="0"/>
  </c:chart>
  <c:spPr>
    <a:solidFill>
      <a:schemeClr val="bg1"/>
    </a:solidFill>
    <a:ln>
      <a:solidFill>
        <a:schemeClr val="tx1"/>
      </a:solidFill>
    </a:ln>
  </c:spPr>
  <c:txPr>
    <a:bodyPr/>
    <a:lstStyle/>
    <a:p>
      <a:pPr>
        <a:defRPr sz="1000"/>
      </a:pPr>
      <a:endParaRPr lang="it-IT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43BB8-01AD-7A4C-B20C-28CA8071F261}" type="datetimeFigureOut">
              <a:rPr lang="it-IT" smtClean="0"/>
              <a:pPr/>
              <a:t>12/09/12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4DCBC-1CC4-274C-A4B2-B3BFD2080F61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0399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pPr defTabSz="880331"/>
            <a:fld id="{A76056C7-0678-4947-BE95-E8B457CB3CD5}" type="datetime1">
              <a:rPr lang="en-GB" smtClean="0">
                <a:latin typeface="Arial" pitchFamily="34" charset="0"/>
              </a:rPr>
              <a:pPr defTabSz="880331"/>
              <a:t>12/09/12</a:t>
            </a:fld>
            <a:endParaRPr lang="en-US" dirty="0" smtClean="0">
              <a:latin typeface="Arial" pitchFamily="34" charset="0"/>
            </a:endParaRPr>
          </a:p>
        </p:txBody>
      </p:sp>
      <p:sp>
        <p:nvSpPr>
          <p:cNvPr id="8089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0331"/>
            <a:fld id="{E7B67F37-E52E-465A-B374-D74DF1CBDE6D}" type="slidenum">
              <a:rPr lang="en-US" smtClean="0">
                <a:latin typeface="Arial" pitchFamily="34" charset="0"/>
              </a:rPr>
              <a:pPr defTabSz="880331"/>
              <a:t>4</a:t>
            </a:fld>
            <a:endParaRPr lang="en-US" dirty="0" smtClean="0">
              <a:latin typeface="Arial" pitchFamily="34" charset="0"/>
            </a:endParaRPr>
          </a:p>
        </p:txBody>
      </p:sp>
      <p:sp>
        <p:nvSpPr>
          <p:cNvPr id="809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it-IT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it-IT"/>
          </a:p>
        </p:txBody>
      </p:sp>
      <p:sp>
        <p:nvSpPr>
          <p:cNvPr id="30724" name="Segnaposto data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1865" indent="-269948"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79792" indent="-215958"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1709" indent="-215958"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3626" indent="-215958"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5543" indent="-215958" defTabSz="8818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07459" indent="-215958" defTabSz="8818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39376" indent="-215958" defTabSz="8818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1293" indent="-215958" defTabSz="8818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EB434D5-2E6D-9B42-A96D-8B956FB5F979}" type="datetime1">
              <a:rPr lang="en-GB" sz="1100"/>
              <a:pPr eaLnBrk="1" hangingPunct="1"/>
              <a:t>12/09/12</a:t>
            </a:fld>
            <a:endParaRPr lang="en-US" sz="1100"/>
          </a:p>
        </p:txBody>
      </p:sp>
      <p:sp>
        <p:nvSpPr>
          <p:cNvPr id="30725" name="Segnaposto numero diapositiva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1865" indent="-269948"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79792" indent="-215958"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1709" indent="-215958"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3626" indent="-215958"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5543" indent="-215958" defTabSz="8818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07459" indent="-215958" defTabSz="8818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39376" indent="-215958" defTabSz="8818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1293" indent="-215958" defTabSz="8818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C2FD1A6-62FA-7A49-8B8B-2325168CEE27}" type="slidenum">
              <a:rPr lang="en-US" sz="1100"/>
              <a:pPr eaLnBrk="1" hangingPunct="1"/>
              <a:t>5</a:t>
            </a:fld>
            <a:endParaRPr lang="en-US"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1865" indent="-269948"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79792" indent="-215958"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1709" indent="-215958"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3626" indent="-215958"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5543" indent="-215958" defTabSz="8818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07459" indent="-215958" defTabSz="8818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39376" indent="-215958" defTabSz="8818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1293" indent="-215958" defTabSz="8818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9945970-3BDB-5449-8FD4-F662B991AE5C}" type="datetime1">
              <a:rPr lang="en-GB" sz="1100"/>
              <a:pPr eaLnBrk="1" hangingPunct="1"/>
              <a:t>12/09/12</a:t>
            </a:fld>
            <a:endParaRPr lang="en-US" sz="1100"/>
          </a:p>
        </p:txBody>
      </p:sp>
      <p:sp>
        <p:nvSpPr>
          <p:cNvPr id="2969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1865" indent="-269948"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79792" indent="-215958"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1709" indent="-215958"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3626" indent="-215958"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5543" indent="-215958" defTabSz="8818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07459" indent="-215958" defTabSz="8818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39376" indent="-215958" defTabSz="8818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1293" indent="-215958" defTabSz="8818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06D56CD-B5F9-7F4A-B9A1-85E9FBCD417D}" type="slidenum">
              <a:rPr lang="en-US" sz="1100"/>
              <a:pPr eaLnBrk="1" hangingPunct="1"/>
              <a:t>6</a:t>
            </a:fld>
            <a:endParaRPr lang="en-US" sz="1100"/>
          </a:p>
        </p:txBody>
      </p:sp>
      <p:sp>
        <p:nvSpPr>
          <p:cNvPr id="297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8831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1865" indent="-269948" defTabSz="878831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79792" indent="-215958" defTabSz="878831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1709" indent="-215958" defTabSz="878831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3626" indent="-215958" defTabSz="878831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5543" indent="-215958" defTabSz="878831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07459" indent="-215958" defTabSz="878831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39376" indent="-215958" defTabSz="878831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1293" indent="-215958" defTabSz="878831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D816720-05B8-6848-B424-1225994D5F93}" type="datetime1">
              <a:rPr lang="en-GB" sz="1100"/>
              <a:pPr eaLnBrk="1" hangingPunct="1"/>
              <a:t>12/09/12</a:t>
            </a:fld>
            <a:endParaRPr lang="en-US" sz="1100"/>
          </a:p>
        </p:txBody>
      </p:sp>
      <p:sp>
        <p:nvSpPr>
          <p:cNvPr id="378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8831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1865" indent="-269948" defTabSz="878831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79792" indent="-215958" defTabSz="878831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1709" indent="-215958" defTabSz="878831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3626" indent="-215958" defTabSz="878831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5543" indent="-215958" defTabSz="878831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07459" indent="-215958" defTabSz="878831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39376" indent="-215958" defTabSz="878831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1293" indent="-215958" defTabSz="878831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1052C8C-E5E3-6540-9931-C1E4BF751726}" type="slidenum">
              <a:rPr lang="en-US" sz="1100"/>
              <a:pPr eaLnBrk="1" hangingPunct="1"/>
              <a:t>7</a:t>
            </a:fld>
            <a:endParaRPr lang="en-US" sz="1100"/>
          </a:p>
        </p:txBody>
      </p:sp>
      <p:sp>
        <p:nvSpPr>
          <p:cNvPr id="378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it-I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 txBox="1">
            <a:spLocks noGrp="1" noChangeArrowheads="1"/>
          </p:cNvSpPr>
          <p:nvPr/>
        </p:nvSpPr>
        <p:spPr bwMode="auto">
          <a:xfrm>
            <a:off x="3885145" y="0"/>
            <a:ext cx="2971272" cy="45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460" tIns="43730" rIns="87460" bIns="43730"/>
          <a:lstStyle>
            <a:lvl1pPr defTabSz="91122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1122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122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122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122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991DF6C8-91DE-B74C-8A4B-8BE74180E244}" type="datetime1">
              <a:rPr lang="en-GB" sz="1100">
                <a:latin typeface="Calibri" charset="0"/>
              </a:rPr>
              <a:pPr algn="r" eaLnBrk="1" hangingPunct="1"/>
              <a:t>12/09/12</a:t>
            </a:fld>
            <a:endParaRPr lang="en-US" sz="1100">
              <a:latin typeface="Calibri" charset="0"/>
            </a:endParaRPr>
          </a:p>
        </p:txBody>
      </p:sp>
      <p:sp>
        <p:nvSpPr>
          <p:cNvPr id="38915" name="Rectangle 7"/>
          <p:cNvSpPr txBox="1">
            <a:spLocks noGrp="1" noChangeArrowheads="1"/>
          </p:cNvSpPr>
          <p:nvPr/>
        </p:nvSpPr>
        <p:spPr bwMode="auto">
          <a:xfrm>
            <a:off x="3885145" y="8685286"/>
            <a:ext cx="2971272" cy="45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460" tIns="43730" rIns="87460" bIns="43730" anchor="b"/>
          <a:lstStyle>
            <a:lvl1pPr defTabSz="91122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1122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122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122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122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3D5CDE1C-FDEF-CC4D-9667-45BEBDECC53E}" type="slidenum">
              <a:rPr lang="en-US" sz="1100">
                <a:latin typeface="Calibri" charset="0"/>
              </a:rPr>
              <a:pPr algn="r" eaLnBrk="1" hangingPunct="1"/>
              <a:t>9</a:t>
            </a:fld>
            <a:endParaRPr lang="en-US" sz="1100">
              <a:latin typeface="Calibri" charset="0"/>
            </a:endParaRPr>
          </a:p>
        </p:txBody>
      </p:sp>
      <p:sp>
        <p:nvSpPr>
          <p:cNvPr id="389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it-IT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 txBox="1">
            <a:spLocks noGrp="1" noChangeArrowheads="1"/>
          </p:cNvSpPr>
          <p:nvPr/>
        </p:nvSpPr>
        <p:spPr bwMode="auto">
          <a:xfrm>
            <a:off x="3885145" y="0"/>
            <a:ext cx="2971272" cy="45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3" rIns="88125" bIns="44063"/>
          <a:lstStyle>
            <a:lvl1pPr defTabSz="93027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3027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027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027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027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1D4D979C-824B-3140-8EE5-14EAB4892B4B}" type="datetime1">
              <a:rPr lang="en-GB" sz="1100">
                <a:latin typeface="Calibri" charset="0"/>
              </a:rPr>
              <a:pPr algn="r" eaLnBrk="1" hangingPunct="1"/>
              <a:t>12/09/12</a:t>
            </a:fld>
            <a:endParaRPr lang="en-US" sz="1100">
              <a:latin typeface="Calibri" charset="0"/>
            </a:endParaRPr>
          </a:p>
        </p:txBody>
      </p:sp>
      <p:sp>
        <p:nvSpPr>
          <p:cNvPr id="40963" name="Rectangle 7"/>
          <p:cNvSpPr txBox="1">
            <a:spLocks noGrp="1" noChangeArrowheads="1"/>
          </p:cNvSpPr>
          <p:nvPr/>
        </p:nvSpPr>
        <p:spPr bwMode="auto">
          <a:xfrm>
            <a:off x="3885145" y="8685286"/>
            <a:ext cx="2971272" cy="45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3" rIns="88125" bIns="44063" anchor="b"/>
          <a:lstStyle>
            <a:lvl1pPr defTabSz="93027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3027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027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027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027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BE45D345-753E-F446-BD32-1EDE65F705B6}" type="slidenum">
              <a:rPr lang="en-US" sz="1100">
                <a:latin typeface="Calibri" charset="0"/>
              </a:rPr>
              <a:pPr algn="r" eaLnBrk="1" hangingPunct="1"/>
              <a:t>10</a:t>
            </a:fld>
            <a:endParaRPr lang="en-US" sz="1100">
              <a:latin typeface="Calibri" charset="0"/>
            </a:endParaRPr>
          </a:p>
        </p:txBody>
      </p:sp>
      <p:sp>
        <p:nvSpPr>
          <p:cNvPr id="409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616428" y="2130425"/>
            <a:ext cx="6841771" cy="1470025"/>
          </a:xfrm>
        </p:spPr>
        <p:txBody>
          <a:bodyPr/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682042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D64BD28-6F0E-4CAF-85CC-B110EAC09D3D}" type="datetime1">
              <a:rPr lang="it-IT" smtClean="0"/>
              <a:pPr/>
              <a:t>12/09/12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9C1CD51-BE82-F449-80E0-849BD27201CA}" type="slidenum">
              <a:rPr lang="it-IT" smtClean="0"/>
              <a:pPr/>
              <a:t>‹n.›</a:t>
            </a:fld>
            <a:endParaRPr lang="it-IT"/>
          </a:p>
        </p:txBody>
      </p:sp>
      <p:pic>
        <p:nvPicPr>
          <p:cNvPr id="8" name="Immagine 7" descr="Logo_INF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942" y="1092378"/>
            <a:ext cx="1058182" cy="10380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6429" y="1154542"/>
            <a:ext cx="1248127" cy="7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1447800" cy="579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" name="Text Box 2"/>
          <p:cNvSpPr txBox="1"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0067B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62136" y="63766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457200" rtl="0" eaLnBrk="1" latinLnBrk="0" hangingPunct="1">
              <a:defRPr sz="1200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D30BDEB-DAC9-4436-925D-F77FA7140691}" type="datetime1">
              <a:rPr lang="en-US" smtClean="0"/>
              <a:pPr>
                <a:defRPr/>
              </a:pPr>
              <a:t>12/09/12</a:t>
            </a:fld>
            <a:endParaRPr lang="en-US" dirty="0"/>
          </a:p>
        </p:txBody>
      </p:sp>
      <p:sp>
        <p:nvSpPr>
          <p:cNvPr id="13" name="Rectangle 17"/>
          <p:cNvSpPr>
            <a:spLocks noChangeArrowheads="1"/>
          </p:cNvSpPr>
          <p:nvPr userDrawn="1"/>
        </p:nvSpPr>
        <p:spPr bwMode="auto">
          <a:xfrm>
            <a:off x="7010400" y="6578600"/>
            <a:ext cx="2133600" cy="27918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algn="r" fontAlgn="auto">
              <a:spcBef>
                <a:spcPts val="875"/>
              </a:spcBef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sz="1200" dirty="0" smtClean="0">
                <a:solidFill>
                  <a:srgbClr val="FFFFFF"/>
                </a:solidFill>
                <a:ea typeface="SimSun" charset="0"/>
                <a:cs typeface="Arial" pitchFamily="34" charset="0"/>
              </a:rPr>
              <a:t>EGI Community Forum 2012</a:t>
            </a:r>
            <a:endParaRPr lang="en-US" sz="1200" dirty="0">
              <a:solidFill>
                <a:srgbClr val="FFFFFF"/>
              </a:solidFill>
              <a:ea typeface="SimSun" charset="0"/>
              <a:cs typeface="Arial" pitchFamily="34" charset="0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563" y="5715000"/>
            <a:ext cx="12643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0" y="5713413"/>
            <a:ext cx="781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7019925" y="63404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4511AA2-99FE-4BFE-B934-C050D2B58355}" type="slidenum">
              <a:rPr lang="en-US" smtClean="0"/>
              <a:pPr>
                <a:defRPr/>
              </a:pPr>
              <a:t>‹n.›</a:t>
            </a:fld>
            <a:endParaRPr lang="en-US" dirty="0"/>
          </a:p>
        </p:txBody>
      </p:sp>
      <p:grpSp>
        <p:nvGrpSpPr>
          <p:cNvPr id="17" name="Group 21"/>
          <p:cNvGrpSpPr>
            <a:grpSpLocks/>
          </p:cNvGrpSpPr>
          <p:nvPr userDrawn="1"/>
        </p:nvGrpSpPr>
        <p:grpSpPr bwMode="auto">
          <a:xfrm>
            <a:off x="-2821" y="11290"/>
            <a:ext cx="9215438" cy="1081088"/>
            <a:chOff x="-1" y="0"/>
            <a:chExt cx="9215439" cy="1081088"/>
          </a:xfrm>
        </p:grpSpPr>
        <p:sp>
          <p:nvSpPr>
            <p:cNvPr id="18" name="Rectangle 4"/>
            <p:cNvSpPr>
              <a:spLocks noChangeArrowheads="1"/>
            </p:cNvSpPr>
            <p:nvPr userDrawn="1"/>
          </p:nvSpPr>
          <p:spPr bwMode="auto">
            <a:xfrm>
              <a:off x="-1" y="0"/>
              <a:ext cx="9144001" cy="1044575"/>
            </a:xfrm>
            <a:prstGeom prst="rect">
              <a:avLst/>
            </a:prstGeom>
            <a:solidFill>
              <a:srgbClr val="0067B1"/>
            </a:solidFill>
            <a:ln w="9360">
              <a:solidFill>
                <a:srgbClr val="0067B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pic>
          <p:nvPicPr>
            <p:cNvPr id="19" name="Picture 5"/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735138" cy="979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0" name="Rectangle 6"/>
            <p:cNvSpPr>
              <a:spLocks noChangeArrowheads="1"/>
            </p:cNvSpPr>
            <p:nvPr/>
          </p:nvSpPr>
          <p:spPr bwMode="auto">
            <a:xfrm>
              <a:off x="1619249" y="0"/>
              <a:ext cx="1800225" cy="979488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21" name="Freeform 7"/>
            <p:cNvSpPr>
              <a:spLocks noChangeArrowheads="1"/>
            </p:cNvSpPr>
            <p:nvPr/>
          </p:nvSpPr>
          <p:spPr bwMode="auto">
            <a:xfrm>
              <a:off x="1691654" y="1240"/>
              <a:ext cx="1800225" cy="979488"/>
            </a:xfrm>
            <a:custGeom>
              <a:avLst/>
              <a:gdLst/>
              <a:ahLst/>
              <a:cxnLst>
                <a:cxn ang="0">
                  <a:pos x="5000" y="0"/>
                </a:cxn>
                <a:cxn ang="0">
                  <a:pos x="5000" y="2720"/>
                </a:cxn>
                <a:cxn ang="0">
                  <a:pos x="0" y="2720"/>
                </a:cxn>
                <a:cxn ang="0">
                  <a:pos x="2000" y="0"/>
                </a:cxn>
                <a:cxn ang="0">
                  <a:pos x="5000" y="0"/>
                </a:cxn>
              </a:cxnLst>
              <a:rect l="0" t="0" r="r" b="b"/>
              <a:pathLst>
                <a:path w="5001" h="2721">
                  <a:moveTo>
                    <a:pt x="5000" y="0"/>
                  </a:moveTo>
                  <a:lnTo>
                    <a:pt x="5000" y="2720"/>
                  </a:lnTo>
                  <a:lnTo>
                    <a:pt x="0" y="2720"/>
                  </a:lnTo>
                  <a:cubicBezTo>
                    <a:pt x="2000" y="2720"/>
                    <a:pt x="0" y="0"/>
                    <a:pt x="2000" y="0"/>
                  </a:cubicBezTo>
                  <a:cubicBezTo>
                    <a:pt x="2667" y="0"/>
                    <a:pt x="4333" y="0"/>
                    <a:pt x="5000" y="0"/>
                  </a:cubicBezTo>
                </a:path>
              </a:pathLst>
            </a:custGeom>
            <a:solidFill>
              <a:srgbClr val="0067B1"/>
            </a:solidFill>
            <a:ln w="9360">
              <a:solidFill>
                <a:srgbClr val="0067B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22" name="Text Box 12"/>
            <p:cNvSpPr txBox="1">
              <a:spLocks noChangeArrowheads="1"/>
            </p:cNvSpPr>
            <p:nvPr userDrawn="1"/>
          </p:nvSpPr>
          <p:spPr bwMode="auto">
            <a:xfrm>
              <a:off x="6551613" y="503238"/>
              <a:ext cx="2663825" cy="57785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5000" rIns="90000" bIns="4500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r>
                <a:rPr lang="en-GB" sz="3200" b="1" dirty="0">
                  <a:solidFill>
                    <a:srgbClr val="FFFFFF"/>
                  </a:solidFill>
                  <a:ea typeface="SimSun" charset="0"/>
                  <a:cs typeface="Arial" pitchFamily="34" charset="0"/>
                </a:rPr>
                <a:t>EGI-InSPIRE</a:t>
              </a:r>
            </a:p>
          </p:txBody>
        </p:sp>
      </p:grpSp>
      <p:sp>
        <p:nvSpPr>
          <p:cNvPr id="23" name="Slide Number Placeholder 5"/>
          <p:cNvSpPr txBox="1">
            <a:spLocks/>
          </p:cNvSpPr>
          <p:nvPr userDrawn="1"/>
        </p:nvSpPr>
        <p:spPr>
          <a:xfrm>
            <a:off x="7017104" y="635176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4511AA2-99FE-4BFE-B934-C050D2B58355}" type="slidenum">
              <a:rPr lang="en-US" smtClean="0"/>
              <a:pPr>
                <a:defRPr/>
              </a:pPr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892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8E9EF3-BCCE-4502-BCFE-81DDCDDDE7C2}" type="datetime1">
              <a:rPr lang="it-IT" smtClean="0"/>
              <a:pPr/>
              <a:t>12/09/12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9C1CD51-BE82-F449-80E0-849BD27201CA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0575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69948A-7EEE-48D6-BDC0-6AA20DB5365E}" type="datetime1">
              <a:rPr lang="it-IT" smtClean="0"/>
              <a:pPr/>
              <a:t>12/09/12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9C1CD51-BE82-F449-80E0-849BD27201CA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6053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9C1CD51-BE82-F449-80E0-849BD27201CA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3044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E240AA-B90C-41C0-89B3-7BA9674C659B}" type="datetime1">
              <a:rPr lang="it-IT" smtClean="0"/>
              <a:pPr/>
              <a:t>12/09/12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9C1CD51-BE82-F449-80E0-849BD27201CA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4495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0AABDD0-6F96-48F2-BDF4-C5F287B80E4C}" type="datetime1">
              <a:rPr lang="it-IT" smtClean="0"/>
              <a:pPr/>
              <a:t>12/09/12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9C1CD51-BE82-F449-80E0-849BD27201CA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13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A1D191-E198-4152-9ABC-F9B46DA3A818}" type="datetime1">
              <a:rPr lang="it-IT" smtClean="0"/>
              <a:pPr/>
              <a:t>12/09/12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9C1CD51-BE82-F449-80E0-849BD27201CA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3830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31E1671-4E19-4B30-8373-CDC9C5EE561D}" type="datetime1">
              <a:rPr lang="it-IT" smtClean="0"/>
              <a:pPr/>
              <a:t>12/09/12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9C1CD51-BE82-F449-80E0-849BD27201CA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1371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F9DCE5-CF0A-4837-B174-8664B797C474}" type="datetime1">
              <a:rPr lang="it-IT" smtClean="0"/>
              <a:pPr/>
              <a:t>12/09/12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9C1CD51-BE82-F449-80E0-849BD27201CA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0168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E292031-E13A-42BF-8CBC-7EACF5D4066E}" type="datetime1">
              <a:rPr lang="it-IT" smtClean="0"/>
              <a:pPr/>
              <a:t>12/09/12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9C1CD51-BE82-F449-80E0-849BD27201CA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3781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2E03BE-FE44-46E0-8C65-EA0927EC49C0}" type="datetime1">
              <a:rPr lang="it-IT" smtClean="0"/>
              <a:pPr/>
              <a:t>12/09/12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9C1CD51-BE82-F449-80E0-849BD27201CA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9886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D30089A-DEAF-477D-A05B-0EF2861E1464}" type="datetime1">
              <a:rPr lang="it-IT" smtClean="0"/>
              <a:pPr/>
              <a:t>12/09/12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9C1CD51-BE82-F449-80E0-849BD27201CA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9646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285999" y="189973"/>
            <a:ext cx="6632223" cy="704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grpSp>
        <p:nvGrpSpPr>
          <p:cNvPr id="10" name="Group 12"/>
          <p:cNvGrpSpPr>
            <a:grpSpLocks/>
          </p:cNvGrpSpPr>
          <p:nvPr userDrawn="1"/>
        </p:nvGrpSpPr>
        <p:grpSpPr bwMode="auto">
          <a:xfrm>
            <a:off x="0" y="0"/>
            <a:ext cx="9144000" cy="1044575"/>
            <a:chOff x="-1" y="0"/>
            <a:chExt cx="9144001" cy="1044575"/>
          </a:xfrm>
        </p:grpSpPr>
        <p:sp>
          <p:nvSpPr>
            <p:cNvPr id="11" name="Rectangle 4"/>
            <p:cNvSpPr>
              <a:spLocks noChangeArrowheads="1"/>
            </p:cNvSpPr>
            <p:nvPr userDrawn="1"/>
          </p:nvSpPr>
          <p:spPr bwMode="auto">
            <a:xfrm>
              <a:off x="-1" y="0"/>
              <a:ext cx="9144001" cy="1044575"/>
            </a:xfrm>
            <a:prstGeom prst="rect">
              <a:avLst/>
            </a:prstGeom>
            <a:solidFill>
              <a:srgbClr val="0067B1"/>
            </a:solidFill>
            <a:ln w="9360">
              <a:solidFill>
                <a:srgbClr val="0067B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pic>
          <p:nvPicPr>
            <p:cNvPr id="12" name="Picture 5"/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735138" cy="979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3" name="Rectangle 6"/>
            <p:cNvSpPr>
              <a:spLocks noChangeArrowheads="1"/>
            </p:cNvSpPr>
            <p:nvPr/>
          </p:nvSpPr>
          <p:spPr bwMode="auto">
            <a:xfrm>
              <a:off x="1691654" y="0"/>
              <a:ext cx="1800225" cy="980728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14" name="Freeform 7"/>
            <p:cNvSpPr>
              <a:spLocks noChangeArrowheads="1"/>
            </p:cNvSpPr>
            <p:nvPr/>
          </p:nvSpPr>
          <p:spPr bwMode="auto">
            <a:xfrm>
              <a:off x="1763662" y="0"/>
              <a:ext cx="1800225" cy="980728"/>
            </a:xfrm>
            <a:custGeom>
              <a:avLst/>
              <a:gdLst/>
              <a:ahLst/>
              <a:cxnLst>
                <a:cxn ang="0">
                  <a:pos x="5000" y="0"/>
                </a:cxn>
                <a:cxn ang="0">
                  <a:pos x="5000" y="2720"/>
                </a:cxn>
                <a:cxn ang="0">
                  <a:pos x="0" y="2720"/>
                </a:cxn>
                <a:cxn ang="0">
                  <a:pos x="2000" y="0"/>
                </a:cxn>
                <a:cxn ang="0">
                  <a:pos x="5000" y="0"/>
                </a:cxn>
              </a:cxnLst>
              <a:rect l="0" t="0" r="r" b="b"/>
              <a:pathLst>
                <a:path w="5001" h="2721">
                  <a:moveTo>
                    <a:pt x="5000" y="0"/>
                  </a:moveTo>
                  <a:lnTo>
                    <a:pt x="5000" y="2720"/>
                  </a:lnTo>
                  <a:lnTo>
                    <a:pt x="0" y="2720"/>
                  </a:lnTo>
                  <a:cubicBezTo>
                    <a:pt x="2000" y="2720"/>
                    <a:pt x="0" y="0"/>
                    <a:pt x="2000" y="0"/>
                  </a:cubicBezTo>
                  <a:cubicBezTo>
                    <a:pt x="2667" y="0"/>
                    <a:pt x="4333" y="0"/>
                    <a:pt x="5000" y="0"/>
                  </a:cubicBezTo>
                </a:path>
              </a:pathLst>
            </a:custGeom>
            <a:solidFill>
              <a:srgbClr val="0067B1"/>
            </a:solidFill>
            <a:ln w="9360">
              <a:solidFill>
                <a:srgbClr val="0067B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</p:grpSp>
      <p:sp>
        <p:nvSpPr>
          <p:cNvPr id="15" name="Text Box 2"/>
          <p:cNvSpPr txBox="1">
            <a:spLocks noChangeArrowheads="1"/>
          </p:cNvSpPr>
          <p:nvPr userDrawn="1"/>
        </p:nvSpPr>
        <p:spPr bwMode="auto">
          <a:xfrm>
            <a:off x="0" y="6303962"/>
            <a:ext cx="9144000" cy="549275"/>
          </a:xfrm>
          <a:prstGeom prst="rect">
            <a:avLst/>
          </a:prstGeom>
          <a:solidFill>
            <a:srgbClr val="0067B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6" name="Rectangle 17"/>
          <p:cNvSpPr>
            <a:spLocks noChangeArrowheads="1"/>
          </p:cNvSpPr>
          <p:nvPr userDrawn="1"/>
        </p:nvSpPr>
        <p:spPr bwMode="auto">
          <a:xfrm>
            <a:off x="7010400" y="6578600"/>
            <a:ext cx="2133600" cy="27918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algn="r" fontAlgn="auto">
              <a:spcBef>
                <a:spcPts val="875"/>
              </a:spcBef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US" sz="1200" dirty="0" smtClean="0">
                <a:solidFill>
                  <a:srgbClr val="FFFFFF"/>
                </a:solidFill>
                <a:ea typeface="SimSun" charset="0"/>
                <a:cs typeface="Arial" pitchFamily="34" charset="0"/>
              </a:rPr>
              <a:t>EGI Community Forum 2012</a:t>
            </a:r>
            <a:endParaRPr lang="en-US" sz="1200" dirty="0">
              <a:solidFill>
                <a:srgbClr val="FFFFFF"/>
              </a:solidFill>
              <a:ea typeface="SimSun" charset="0"/>
              <a:cs typeface="Arial" pitchFamily="34" charset="0"/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7019925" y="63404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4511AA2-99FE-4BFE-B934-C050D2B58355}" type="slidenum">
              <a:rPr lang="en-US" smtClean="0"/>
              <a:pPr>
                <a:defRPr/>
              </a:pPr>
              <a:t>‹n.›</a:t>
            </a:fld>
            <a:endParaRPr lang="en-US" dirty="0"/>
          </a:p>
        </p:txBody>
      </p:sp>
      <p:sp>
        <p:nvSpPr>
          <p:cNvPr id="18" name="Date Placeholder 3"/>
          <p:cNvSpPr txBox="1">
            <a:spLocks/>
          </p:cNvSpPr>
          <p:nvPr userDrawn="1"/>
        </p:nvSpPr>
        <p:spPr>
          <a:xfrm>
            <a:off x="61913" y="63769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AB38687-8083-4359-80B4-230EE3DB5611}" type="datetimeFigureOut">
              <a:rPr lang="en-US" smtClean="0"/>
              <a:pPr>
                <a:defRPr/>
              </a:pPr>
              <a:t>12/09/12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602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alessandro.costantini@cnaf.infn.it" TargetMode="Externa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jpeg"/><Relationship Id="rId12" Type="http://schemas.openxmlformats.org/officeDocument/2006/relationships/image" Target="../media/image27.jpeg"/><Relationship Id="rId13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21.jpeg"/><Relationship Id="rId7" Type="http://schemas.openxmlformats.org/officeDocument/2006/relationships/image" Target="../media/image22.jpeg"/><Relationship Id="rId8" Type="http://schemas.openxmlformats.org/officeDocument/2006/relationships/image" Target="../media/image23.png"/><Relationship Id="rId9" Type="http://schemas.openxmlformats.org/officeDocument/2006/relationships/image" Target="../media/image24.jpeg"/><Relationship Id="rId10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6" Type="http://schemas.openxmlformats.org/officeDocument/2006/relationships/image" Target="../media/image33.gif"/><Relationship Id="rId7" Type="http://schemas.openxmlformats.org/officeDocument/2006/relationships/image" Target="../media/image34.jpeg"/><Relationship Id="rId8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chart" Target="../charts/chart1.xml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16.jpeg"/><Relationship Id="rId8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2295525"/>
            <a:ext cx="6934200" cy="1470025"/>
          </a:xfrm>
        </p:spPr>
        <p:txBody>
          <a:bodyPr>
            <a:noAutofit/>
          </a:bodyPr>
          <a:lstStyle/>
          <a:p>
            <a:r>
              <a:rPr lang="it-IT" sz="3200" b="1" dirty="0" smtClean="0">
                <a:solidFill>
                  <a:srgbClr val="0000FF"/>
                </a:solidFill>
                <a:effectLst/>
                <a:latin typeface="Times New Roman"/>
                <a:cs typeface="Times New Roman"/>
              </a:rPr>
              <a:t>A </a:t>
            </a:r>
            <a:r>
              <a:rPr lang="it-IT" sz="3200" b="1" dirty="0" err="1" smtClean="0">
                <a:solidFill>
                  <a:srgbClr val="0000FF"/>
                </a:solidFill>
                <a:effectLst/>
                <a:latin typeface="Times New Roman"/>
                <a:cs typeface="Times New Roman"/>
              </a:rPr>
              <a:t>Grid</a:t>
            </a:r>
            <a:r>
              <a:rPr lang="it-IT" sz="3200" b="1" dirty="0" smtClean="0">
                <a:solidFill>
                  <a:srgbClr val="0000FF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it-IT" sz="3200" b="1" dirty="0" err="1" smtClean="0">
                <a:solidFill>
                  <a:srgbClr val="0000FF"/>
                </a:solidFill>
                <a:effectLst/>
                <a:latin typeface="Times New Roman"/>
                <a:cs typeface="Times New Roman"/>
              </a:rPr>
              <a:t>execution</a:t>
            </a:r>
            <a:r>
              <a:rPr lang="it-IT" sz="3200" b="1" dirty="0" smtClean="0">
                <a:solidFill>
                  <a:srgbClr val="0000FF"/>
                </a:solidFill>
                <a:effectLst/>
                <a:latin typeface="Times New Roman"/>
                <a:cs typeface="Times New Roman"/>
              </a:rPr>
              <a:t> model for the ANSYS </a:t>
            </a:r>
            <a:r>
              <a:rPr lang="it-IT" sz="3200" b="1" dirty="0" err="1" smtClean="0">
                <a:solidFill>
                  <a:srgbClr val="0000FF"/>
                </a:solidFill>
                <a:effectLst/>
                <a:latin typeface="Times New Roman"/>
                <a:cs typeface="Times New Roman"/>
              </a:rPr>
              <a:t>engineering</a:t>
            </a:r>
            <a:r>
              <a:rPr lang="it-IT" sz="3200" b="1" dirty="0" smtClean="0">
                <a:solidFill>
                  <a:srgbClr val="0000FF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it-IT" sz="3200" b="1" dirty="0" err="1" smtClean="0">
                <a:solidFill>
                  <a:srgbClr val="0000FF"/>
                </a:solidFill>
                <a:effectLst/>
                <a:latin typeface="Times New Roman"/>
                <a:cs typeface="Times New Roman"/>
              </a:rPr>
              <a:t>simulation</a:t>
            </a:r>
            <a:r>
              <a:rPr lang="it-IT" sz="3200" b="1" dirty="0" smtClean="0">
                <a:solidFill>
                  <a:srgbClr val="0000FF"/>
                </a:solidFill>
                <a:effectLst/>
                <a:latin typeface="Times New Roman"/>
                <a:cs typeface="Times New Roman"/>
              </a:rPr>
              <a:t> software</a:t>
            </a:r>
            <a:br>
              <a:rPr lang="it-IT" sz="3200" b="1" dirty="0" smtClean="0">
                <a:solidFill>
                  <a:srgbClr val="0000FF"/>
                </a:solidFill>
                <a:effectLst/>
                <a:latin typeface="Times New Roman"/>
                <a:cs typeface="Times New Roman"/>
              </a:rPr>
            </a:br>
            <a:endParaRPr lang="it-IT" sz="32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00225" y="3651250"/>
            <a:ext cx="6400800" cy="1752600"/>
          </a:xfrm>
        </p:spPr>
        <p:txBody>
          <a:bodyPr>
            <a:noAutofit/>
          </a:bodyPr>
          <a:lstStyle/>
          <a:p>
            <a:r>
              <a:rPr lang="it-IT" sz="1800" dirty="0" smtClean="0">
                <a:solidFill>
                  <a:schemeClr val="tx1"/>
                </a:solidFill>
              </a:rPr>
              <a:t>Alessandro COSTANTINI</a:t>
            </a:r>
            <a:r>
              <a:rPr lang="it-IT" sz="1800" baseline="30000" dirty="0" smtClean="0">
                <a:solidFill>
                  <a:schemeClr val="tx1"/>
                </a:solidFill>
              </a:rPr>
              <a:t>1</a:t>
            </a:r>
            <a:r>
              <a:rPr lang="it-IT" sz="1800" dirty="0" smtClean="0">
                <a:solidFill>
                  <a:schemeClr val="tx1"/>
                </a:solidFill>
              </a:rPr>
              <a:t>, Marco BENCIVENNI</a:t>
            </a:r>
            <a:r>
              <a:rPr lang="it-IT" sz="1800" baseline="30000" dirty="0" smtClean="0">
                <a:solidFill>
                  <a:schemeClr val="tx1"/>
                </a:solidFill>
              </a:rPr>
              <a:t>1</a:t>
            </a:r>
            <a:r>
              <a:rPr lang="it-IT" sz="1800" dirty="0" smtClean="0">
                <a:solidFill>
                  <a:schemeClr val="tx1"/>
                </a:solidFill>
              </a:rPr>
              <a:t>, Diego MICHELOTTO</a:t>
            </a:r>
            <a:r>
              <a:rPr lang="it-IT" sz="1800" baseline="30000" dirty="0" smtClean="0">
                <a:solidFill>
                  <a:schemeClr val="tx1"/>
                </a:solidFill>
              </a:rPr>
              <a:t>1</a:t>
            </a:r>
            <a:r>
              <a:rPr lang="it-IT" sz="1800" dirty="0" smtClean="0">
                <a:solidFill>
                  <a:schemeClr val="tx1"/>
                </a:solidFill>
              </a:rPr>
              <a:t>, Daniele CESINI</a:t>
            </a:r>
            <a:r>
              <a:rPr lang="it-IT" sz="1800" baseline="30000" dirty="0" smtClean="0">
                <a:solidFill>
                  <a:schemeClr val="tx1"/>
                </a:solidFill>
              </a:rPr>
              <a:t>1</a:t>
            </a:r>
            <a:r>
              <a:rPr lang="it-IT" sz="1800" dirty="0" smtClean="0">
                <a:solidFill>
                  <a:schemeClr val="tx1"/>
                </a:solidFill>
              </a:rPr>
              <a:t>, Emidio GIORGIO</a:t>
            </a:r>
            <a:r>
              <a:rPr lang="it-IT" sz="1800" baseline="30000" dirty="0" smtClean="0">
                <a:solidFill>
                  <a:schemeClr val="tx1"/>
                </a:solidFill>
              </a:rPr>
              <a:t>1</a:t>
            </a:r>
            <a:r>
              <a:rPr lang="it-IT" sz="1800" dirty="0" smtClean="0">
                <a:solidFill>
                  <a:schemeClr val="tx1"/>
                </a:solidFill>
              </a:rPr>
              <a:t>, Luciano GAIDO</a:t>
            </a:r>
            <a:r>
              <a:rPr lang="it-IT" sz="1800" baseline="30000" dirty="0" smtClean="0">
                <a:solidFill>
                  <a:schemeClr val="tx1"/>
                </a:solidFill>
              </a:rPr>
              <a:t>1</a:t>
            </a:r>
            <a:r>
              <a:rPr lang="it-IT" sz="1800" dirty="0" smtClean="0">
                <a:solidFill>
                  <a:schemeClr val="tx1"/>
                </a:solidFill>
              </a:rPr>
              <a:t>, Alberto MONETTI</a:t>
            </a:r>
            <a:r>
              <a:rPr lang="it-IT" sz="1800" baseline="30000" dirty="0" smtClean="0">
                <a:solidFill>
                  <a:schemeClr val="tx1"/>
                </a:solidFill>
              </a:rPr>
              <a:t>2</a:t>
            </a:r>
            <a:r>
              <a:rPr lang="it-IT" sz="1800" dirty="0" smtClean="0">
                <a:solidFill>
                  <a:schemeClr val="tx1"/>
                </a:solidFill>
              </a:rPr>
              <a:t>, Mattia MANZOLARO</a:t>
            </a:r>
            <a:r>
              <a:rPr lang="it-IT" sz="1800" baseline="30000" dirty="0" smtClean="0">
                <a:solidFill>
                  <a:schemeClr val="tx1"/>
                </a:solidFill>
              </a:rPr>
              <a:t>2</a:t>
            </a:r>
            <a:r>
              <a:rPr lang="it-IT" sz="1800" dirty="0" smtClean="0">
                <a:solidFill>
                  <a:schemeClr val="tx1"/>
                </a:solidFill>
              </a:rPr>
              <a:t>, Alberto ANDRIGHETTO</a:t>
            </a:r>
            <a:r>
              <a:rPr lang="it-IT" sz="1800" baseline="30000" dirty="0" smtClean="0">
                <a:solidFill>
                  <a:schemeClr val="tx1"/>
                </a:solidFill>
              </a:rPr>
              <a:t>2</a:t>
            </a:r>
            <a:endParaRPr lang="it-IT" sz="1800" dirty="0" smtClean="0">
              <a:solidFill>
                <a:schemeClr val="tx1"/>
              </a:solidFill>
            </a:endParaRPr>
          </a:p>
          <a:p>
            <a:endParaRPr lang="it-IT" sz="1000" dirty="0" smtClean="0">
              <a:solidFill>
                <a:schemeClr val="tx1"/>
              </a:solidFill>
            </a:endParaRPr>
          </a:p>
          <a:p>
            <a:r>
              <a:rPr lang="it-IT" sz="1800" baseline="30000" dirty="0" smtClean="0">
                <a:solidFill>
                  <a:schemeClr val="tx1"/>
                </a:solidFill>
              </a:rPr>
              <a:t>1 </a:t>
            </a:r>
            <a:r>
              <a:rPr lang="it-IT" sz="1800" dirty="0" smtClean="0">
                <a:solidFill>
                  <a:schemeClr val="tx1"/>
                </a:solidFill>
              </a:rPr>
              <a:t>INFN/IGI, </a:t>
            </a:r>
            <a:r>
              <a:rPr lang="it-IT" sz="1800" dirty="0" smtClean="0">
                <a:solidFill>
                  <a:schemeClr val="tx1"/>
                </a:solidFill>
                <a:effectLst/>
              </a:rPr>
              <a:t>Viale Berti </a:t>
            </a:r>
            <a:r>
              <a:rPr lang="it-IT" sz="1800" dirty="0" err="1" smtClean="0">
                <a:solidFill>
                  <a:schemeClr val="tx1"/>
                </a:solidFill>
                <a:effectLst/>
              </a:rPr>
              <a:t>Pichat</a:t>
            </a:r>
            <a:r>
              <a:rPr lang="it-IT" sz="1800" dirty="0" smtClean="0">
                <a:solidFill>
                  <a:schemeClr val="tx1"/>
                </a:solidFill>
                <a:effectLst/>
              </a:rPr>
              <a:t> 6/2, Bologna (IT)</a:t>
            </a:r>
          </a:p>
          <a:p>
            <a:r>
              <a:rPr lang="it-IT" sz="1800" dirty="0" smtClean="0">
                <a:solidFill>
                  <a:schemeClr val="tx1"/>
                </a:solidFill>
              </a:rPr>
              <a:t> </a:t>
            </a:r>
            <a:r>
              <a:rPr lang="it-IT" sz="1800" dirty="0" smtClean="0">
                <a:solidFill>
                  <a:schemeClr val="tx1"/>
                </a:solidFill>
                <a:effectLst/>
              </a:rPr>
              <a:t> </a:t>
            </a:r>
            <a:r>
              <a:rPr lang="it-IT" sz="1800" baseline="30000" dirty="0" smtClean="0">
                <a:solidFill>
                  <a:schemeClr val="tx1"/>
                </a:solidFill>
                <a:effectLst/>
              </a:rPr>
              <a:t>2 </a:t>
            </a:r>
            <a:r>
              <a:rPr lang="it-IT" sz="1800" dirty="0" smtClean="0">
                <a:solidFill>
                  <a:schemeClr val="tx1"/>
                </a:solidFill>
                <a:effectLst/>
              </a:rPr>
              <a:t>INFN-LNL, </a:t>
            </a:r>
            <a:r>
              <a:rPr lang="it-IT" sz="1800" dirty="0" smtClean="0">
                <a:solidFill>
                  <a:schemeClr val="tx1"/>
                </a:solidFill>
              </a:rPr>
              <a:t>Padova (IT)</a:t>
            </a:r>
          </a:p>
          <a:p>
            <a:endParaRPr lang="it-IT" sz="1000" dirty="0"/>
          </a:p>
          <a:p>
            <a:r>
              <a:rPr lang="it-IT" sz="1800" dirty="0" smtClean="0"/>
              <a:t> </a:t>
            </a:r>
            <a:r>
              <a:rPr lang="it-IT" sz="1800" dirty="0" smtClean="0">
                <a:hlinkClick r:id="rId2"/>
              </a:rPr>
              <a:t>alessandro.costantini@cnaf.infn.it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412491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9"/>
          <p:cNvSpPr>
            <a:spLocks noChangeArrowheads="1"/>
          </p:cNvSpPr>
          <p:nvPr/>
        </p:nvSpPr>
        <p:spPr bwMode="auto">
          <a:xfrm>
            <a:off x="4716463" y="3971925"/>
            <a:ext cx="4176712" cy="2771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it-IT">
              <a:latin typeface="Calibri" charset="0"/>
            </a:endParaRPr>
          </a:p>
        </p:txBody>
      </p:sp>
      <p:sp>
        <p:nvSpPr>
          <p:cNvPr id="16387" name="Rectangle 28"/>
          <p:cNvSpPr>
            <a:spLocks noChangeArrowheads="1"/>
          </p:cNvSpPr>
          <p:nvPr/>
        </p:nvSpPr>
        <p:spPr bwMode="auto">
          <a:xfrm>
            <a:off x="179388" y="3935413"/>
            <a:ext cx="4356100" cy="2771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it-IT">
              <a:latin typeface="Calibri" charset="0"/>
            </a:endParaRPr>
          </a:p>
        </p:txBody>
      </p:sp>
      <p:sp>
        <p:nvSpPr>
          <p:cNvPr id="16388" name="Rectangle 27"/>
          <p:cNvSpPr>
            <a:spLocks noChangeArrowheads="1"/>
          </p:cNvSpPr>
          <p:nvPr/>
        </p:nvSpPr>
        <p:spPr bwMode="auto">
          <a:xfrm>
            <a:off x="4716463" y="1090613"/>
            <a:ext cx="4176712" cy="28082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it-IT">
              <a:latin typeface="Calibri" charset="0"/>
            </a:endParaRPr>
          </a:p>
        </p:txBody>
      </p:sp>
      <p:sp>
        <p:nvSpPr>
          <p:cNvPr id="16389" name="Rectangle 26"/>
          <p:cNvSpPr>
            <a:spLocks noChangeArrowheads="1"/>
          </p:cNvSpPr>
          <p:nvPr/>
        </p:nvSpPr>
        <p:spPr bwMode="auto">
          <a:xfrm>
            <a:off x="179388" y="1090613"/>
            <a:ext cx="4392612" cy="28082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it-IT">
              <a:latin typeface="Calibri" charset="0"/>
            </a:endParaRPr>
          </a:p>
        </p:txBody>
      </p:sp>
      <p:grpSp>
        <p:nvGrpSpPr>
          <p:cNvPr id="16390" name="Gruppo 59"/>
          <p:cNvGrpSpPr>
            <a:grpSpLocks/>
          </p:cNvGrpSpPr>
          <p:nvPr/>
        </p:nvGrpSpPr>
        <p:grpSpPr bwMode="auto">
          <a:xfrm>
            <a:off x="287338" y="4332288"/>
            <a:ext cx="2808287" cy="2266950"/>
            <a:chOff x="6223000" y="525463"/>
            <a:chExt cx="2878138" cy="2093592"/>
          </a:xfrm>
        </p:grpSpPr>
        <p:pic>
          <p:nvPicPr>
            <p:cNvPr id="16413" name="Immagine 16" descr="C:\Documents and Settings\User\Desktop\Foto sorgente SPES\SAM_0787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3000" y="525463"/>
              <a:ext cx="2878138" cy="20935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414" name="Ovale 58"/>
            <p:cNvSpPr>
              <a:spLocks noChangeAspect="1"/>
            </p:cNvSpPr>
            <p:nvPr/>
          </p:nvSpPr>
          <p:spPr bwMode="auto">
            <a:xfrm>
              <a:off x="6946900" y="1422400"/>
              <a:ext cx="144000" cy="144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Calibri" charset="0"/>
              </a:endParaRPr>
            </a:p>
          </p:txBody>
        </p:sp>
      </p:grpSp>
      <p:sp>
        <p:nvSpPr>
          <p:cNvPr id="16391" name="CasellaDiTesto 12"/>
          <p:cNvSpPr txBox="1">
            <a:spLocks noChangeArrowheads="1"/>
          </p:cNvSpPr>
          <p:nvPr/>
        </p:nvSpPr>
        <p:spPr bwMode="auto">
          <a:xfrm>
            <a:off x="0" y="1125538"/>
            <a:ext cx="45720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2603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it-IT" sz="1600">
                <a:latin typeface="Calibri" charset="0"/>
              </a:rPr>
              <a:t>1) Elettro-termo-struttural of the (Isolde) and (Hribf) FEBIAD</a:t>
            </a:r>
          </a:p>
        </p:txBody>
      </p:sp>
      <p:sp>
        <p:nvSpPr>
          <p:cNvPr id="16392" name="CasellaDiTesto 12"/>
          <p:cNvSpPr txBox="1">
            <a:spLocks noChangeArrowheads="1"/>
          </p:cNvSpPr>
          <p:nvPr/>
        </p:nvSpPr>
        <p:spPr bwMode="auto">
          <a:xfrm>
            <a:off x="4716463" y="1125538"/>
            <a:ext cx="41751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2603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it-IT" sz="1600">
                <a:latin typeface="Calibri" charset="0"/>
              </a:rPr>
              <a:t>2) </a:t>
            </a:r>
            <a:r>
              <a:rPr lang="en-US" sz="1600">
                <a:latin typeface="Calibri" charset="0"/>
              </a:rPr>
              <a:t>Comparison focused toward the new SPES FEBIAD</a:t>
            </a:r>
          </a:p>
        </p:txBody>
      </p:sp>
      <p:sp>
        <p:nvSpPr>
          <p:cNvPr id="16393" name="CasellaDiTesto 12"/>
          <p:cNvSpPr txBox="1">
            <a:spLocks noChangeArrowheads="1"/>
          </p:cNvSpPr>
          <p:nvPr/>
        </p:nvSpPr>
        <p:spPr bwMode="auto">
          <a:xfrm>
            <a:off x="4849813" y="3971925"/>
            <a:ext cx="42941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2603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it-IT" sz="1600">
                <a:latin typeface="Calibri" charset="0"/>
              </a:rPr>
              <a:t>4) Study of the magnetic field using FEM</a:t>
            </a:r>
          </a:p>
        </p:txBody>
      </p:sp>
      <p:pic>
        <p:nvPicPr>
          <p:cNvPr id="16394" name="Immagine 20" descr="FILE01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88" y="1706563"/>
            <a:ext cx="1949450" cy="1963737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5" name="Immagine 22" descr="MK5_electro_thermal_203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4381500"/>
            <a:ext cx="2357437" cy="2290763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Immagine 21" descr="ebpis_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706563"/>
            <a:ext cx="2093913" cy="1963737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7" name="Immagine 20" descr="FILE01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525" y="1720850"/>
            <a:ext cx="514350" cy="1962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Immagine 23" descr="PLTRAC_1000_2.BMP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60"/>
          <a:stretch>
            <a:fillRect/>
          </a:stretch>
        </p:blipFill>
        <p:spPr bwMode="auto">
          <a:xfrm>
            <a:off x="6553200" y="4381500"/>
            <a:ext cx="2303463" cy="2290763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399" name="Gruppo 35"/>
          <p:cNvGrpSpPr>
            <a:grpSpLocks noChangeAspect="1"/>
          </p:cNvGrpSpPr>
          <p:nvPr/>
        </p:nvGrpSpPr>
        <p:grpSpPr bwMode="auto">
          <a:xfrm>
            <a:off x="5040313" y="1774825"/>
            <a:ext cx="3600450" cy="1922463"/>
            <a:chOff x="117475" y="800100"/>
            <a:chExt cx="8909050" cy="5380038"/>
          </a:xfrm>
        </p:grpSpPr>
        <p:pic>
          <p:nvPicPr>
            <p:cNvPr id="16403" name="Immagine 3" descr="MK5_CONV_1.5015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5288" y="800100"/>
              <a:ext cx="3273425" cy="3600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04" name="Immagine 6" descr="MK5_CONV_1.5_0schermi007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7025" y="4524375"/>
              <a:ext cx="2873375" cy="16557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405" name="Connettore 1 27"/>
            <p:cNvCxnSpPr>
              <a:cxnSpLocks noChangeShapeType="1"/>
            </p:cNvCxnSpPr>
            <p:nvPr/>
          </p:nvCxnSpPr>
          <p:spPr bwMode="auto">
            <a:xfrm>
              <a:off x="3013075" y="5181600"/>
              <a:ext cx="2008188" cy="365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 type="triangle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6406" name="Immagine 6" descr="MK5_CONV_1.5_0schermi015.jp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475" y="4524375"/>
              <a:ext cx="2584450" cy="16557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407" name="Connettore 1 27"/>
            <p:cNvCxnSpPr>
              <a:cxnSpLocks noChangeShapeType="1"/>
            </p:cNvCxnSpPr>
            <p:nvPr/>
          </p:nvCxnSpPr>
          <p:spPr bwMode="auto">
            <a:xfrm>
              <a:off x="153988" y="5510213"/>
              <a:ext cx="2081212" cy="365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 type="triangle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6408" name="Immagine 4" descr="MK5_CONV_1.5_0schermi011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1375" y="4524375"/>
              <a:ext cx="3105150" cy="16557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409" name="Connettore 1 27"/>
            <p:cNvCxnSpPr>
              <a:cxnSpLocks noChangeShapeType="1"/>
            </p:cNvCxnSpPr>
            <p:nvPr/>
          </p:nvCxnSpPr>
          <p:spPr bwMode="auto">
            <a:xfrm>
              <a:off x="5988050" y="5400675"/>
              <a:ext cx="2555875" cy="43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 type="triangle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10" name="Connettore 2 16"/>
            <p:cNvCxnSpPr>
              <a:cxnSpLocks noChangeShapeType="1"/>
            </p:cNvCxnSpPr>
            <p:nvPr/>
          </p:nvCxnSpPr>
          <p:spPr bwMode="auto">
            <a:xfrm rot="5400000" flipH="1" flipV="1">
              <a:off x="1402557" y="2340768"/>
              <a:ext cx="2190750" cy="21764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11" name="Connettore 2 17"/>
            <p:cNvCxnSpPr>
              <a:cxnSpLocks noChangeShapeType="1"/>
            </p:cNvCxnSpPr>
            <p:nvPr/>
          </p:nvCxnSpPr>
          <p:spPr bwMode="auto">
            <a:xfrm rot="5400000" flipH="1" flipV="1">
              <a:off x="3433763" y="3459163"/>
              <a:ext cx="1935162" cy="195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12" name="Connettore 2 18"/>
            <p:cNvCxnSpPr>
              <a:cxnSpLocks noChangeShapeType="1"/>
            </p:cNvCxnSpPr>
            <p:nvPr/>
          </p:nvCxnSpPr>
          <p:spPr bwMode="auto">
            <a:xfrm rot="16200000" flipV="1">
              <a:off x="5676107" y="2726531"/>
              <a:ext cx="1789112" cy="18065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6400" name="CasellaDiTesto 12"/>
          <p:cNvSpPr txBox="1">
            <a:spLocks noChangeArrowheads="1"/>
          </p:cNvSpPr>
          <p:nvPr/>
        </p:nvSpPr>
        <p:spPr bwMode="auto">
          <a:xfrm>
            <a:off x="476250" y="3959225"/>
            <a:ext cx="4203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2603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it-IT" sz="1600">
                <a:latin typeface="Calibri" charset="0"/>
              </a:rPr>
              <a:t>3) </a:t>
            </a:r>
            <a:r>
              <a:rPr lang="en-US" sz="1600">
                <a:latin typeface="Calibri" charset="0"/>
              </a:rPr>
              <a:t>Validation of the FEM model</a:t>
            </a:r>
          </a:p>
        </p:txBody>
      </p:sp>
      <p:pic>
        <p:nvPicPr>
          <p:cNvPr id="16401" name="Picture 19" descr="C:\Documents and Settings\User\Desktop\Definitiva\Foto sorgente SPES\SAM_0761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4332288"/>
            <a:ext cx="2003425" cy="226695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21"/>
          <p:cNvSpPr txBox="1"/>
          <p:nvPr/>
        </p:nvSpPr>
        <p:spPr>
          <a:xfrm>
            <a:off x="1670875" y="-3056"/>
            <a:ext cx="7314428" cy="166199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Ansys</a:t>
            </a:r>
            <a:r>
              <a:rPr 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 calculation </a:t>
            </a:r>
            <a:r>
              <a:rPr lang="en-US" sz="32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for the </a:t>
            </a:r>
          </a:p>
          <a:p>
            <a:pPr algn="ctr" eaLnBrk="1" hangingPunct="1"/>
            <a:r>
              <a:rPr lang="en-US" sz="32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SPES project</a:t>
            </a:r>
            <a:endParaRPr lang="en-US" sz="3200" b="1" dirty="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/>
              <a:cs typeface="Times New Roman"/>
            </a:endParaRPr>
          </a:p>
          <a:p>
            <a:pPr algn="ctr" eaLnBrk="1" hangingPunct="1"/>
            <a:endParaRPr lang="en-US" sz="2400" b="1" dirty="0">
              <a:solidFill>
                <a:srgbClr val="0066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algn="ctr" eaLnBrk="1" hangingPunct="1"/>
            <a:endParaRPr lang="en-US" b="1" dirty="0">
              <a:solidFill>
                <a:srgbClr val="0066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7010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400300" y="219216"/>
            <a:ext cx="6743700" cy="757238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The computational problem</a:t>
            </a:r>
            <a:endParaRPr lang="en-US" sz="400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30017"/>
            <a:ext cx="8229600" cy="4186584"/>
          </a:xfrm>
        </p:spPr>
        <p:txBody>
          <a:bodyPr/>
          <a:lstStyle/>
          <a:p>
            <a:pPr algn="just"/>
            <a:r>
              <a:rPr lang="en-US" sz="2800" dirty="0" smtClean="0">
                <a:latin typeface="Times New Roman"/>
                <a:cs typeface="Times New Roman"/>
              </a:rPr>
              <a:t>ANSYS calculations performed by SPES can be treated as a series of independent computations</a:t>
            </a:r>
          </a:p>
          <a:p>
            <a:pPr algn="just">
              <a:buNone/>
            </a:pPr>
            <a:endParaRPr lang="en-US" sz="2800" dirty="0" smtClean="0">
              <a:latin typeface="Times New Roman"/>
              <a:cs typeface="Times New Roman"/>
            </a:endParaRPr>
          </a:p>
          <a:p>
            <a:pPr algn="just"/>
            <a:r>
              <a:rPr lang="en-US" sz="2800" dirty="0" smtClean="0">
                <a:latin typeface="Times New Roman"/>
                <a:cs typeface="Times New Roman"/>
              </a:rPr>
              <a:t>They require:</a:t>
            </a:r>
          </a:p>
          <a:p>
            <a:pPr lvl="1" algn="just"/>
            <a:r>
              <a:rPr lang="en-US" sz="2400" dirty="0" smtClean="0">
                <a:latin typeface="Times New Roman"/>
                <a:cs typeface="Times New Roman"/>
              </a:rPr>
              <a:t>A set of multiprocessors (or </a:t>
            </a:r>
            <a:r>
              <a:rPr lang="en-US" sz="2400" dirty="0" err="1" smtClean="0">
                <a:latin typeface="Times New Roman"/>
                <a:cs typeface="Times New Roman"/>
              </a:rPr>
              <a:t>multicore</a:t>
            </a:r>
            <a:r>
              <a:rPr lang="en-US" sz="2400" dirty="0" smtClean="0">
                <a:latin typeface="Times New Roman"/>
                <a:cs typeface="Times New Roman"/>
              </a:rPr>
              <a:t>) resources</a:t>
            </a:r>
          </a:p>
          <a:p>
            <a:pPr lvl="1" algn="just"/>
            <a:r>
              <a:rPr lang="en-US" sz="2400" dirty="0" smtClean="0">
                <a:latin typeface="Times New Roman"/>
                <a:cs typeface="Times New Roman"/>
              </a:rPr>
              <a:t>From hours to days of CPU time per computation</a:t>
            </a:r>
          </a:p>
          <a:p>
            <a:pPr lvl="1" algn="just"/>
            <a:r>
              <a:rPr lang="en-US" sz="2400" dirty="0" smtClean="0">
                <a:latin typeface="Times New Roman"/>
                <a:cs typeface="Times New Roman"/>
              </a:rPr>
              <a:t>Storage area to save the results coming from the computations (few GB/calculation)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7081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663825" y="66268"/>
            <a:ext cx="5908675" cy="74177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Application porting</a:t>
            </a:r>
            <a:endParaRPr lang="en-US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24680" y="1599366"/>
            <a:ext cx="8501270" cy="4049834"/>
          </a:xfrm>
        </p:spPr>
        <p:txBody>
          <a:bodyPr>
            <a:normAutofit/>
          </a:bodyPr>
          <a:lstStyle/>
          <a:p>
            <a:pPr algn="just"/>
            <a:r>
              <a:rPr lang="en-US" sz="2800" b="0" dirty="0" smtClean="0">
                <a:effectLst/>
                <a:latin typeface="Times New Roman"/>
                <a:cs typeface="Times New Roman"/>
              </a:rPr>
              <a:t>ANSYS has been installed and configured in some Worker Nodes (WN) that belongs to the IGI domain, in a site located at CNAF on servers owned by the INFN</a:t>
            </a:r>
          </a:p>
          <a:p>
            <a:pPr algn="just"/>
            <a:r>
              <a:rPr lang="en-US" sz="2800" dirty="0" smtClean="0">
                <a:latin typeface="Times New Roman"/>
                <a:cs typeface="Times New Roman"/>
              </a:rPr>
              <a:t>Both the installation and configuration have been carried out </a:t>
            </a:r>
          </a:p>
          <a:p>
            <a:pPr lvl="1" algn="just"/>
            <a:r>
              <a:rPr lang="en-US" sz="2400" dirty="0" smtClean="0">
                <a:latin typeface="Times New Roman"/>
                <a:cs typeface="Times New Roman"/>
              </a:rPr>
              <a:t>Under Scientific Linux 5.7 O.S. </a:t>
            </a:r>
          </a:p>
          <a:p>
            <a:pPr lvl="1" algn="just"/>
            <a:r>
              <a:rPr lang="en-US" sz="2400" dirty="0" smtClean="0">
                <a:latin typeface="Times New Roman"/>
                <a:cs typeface="Times New Roman"/>
              </a:rPr>
              <a:t>Using CLI procedures </a:t>
            </a:r>
          </a:p>
          <a:p>
            <a:pPr lvl="1" algn="just">
              <a:buNone/>
            </a:pPr>
            <a:endParaRPr lang="en-US" sz="1000" b="0" dirty="0" smtClean="0">
              <a:effectLst/>
              <a:latin typeface="Times New Roman"/>
              <a:cs typeface="Times New Roman"/>
            </a:endParaRPr>
          </a:p>
          <a:p>
            <a:pPr algn="just"/>
            <a:r>
              <a:rPr lang="en-US" sz="2800" dirty="0">
                <a:latin typeface="Times New Roman"/>
                <a:cs typeface="Times New Roman"/>
              </a:rPr>
              <a:t>WNs are accessed via batch system such as PBS or LSF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4514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663825" y="66268"/>
            <a:ext cx="5908675" cy="74177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License handling</a:t>
            </a:r>
            <a:endParaRPr lang="en-US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24680" y="1176085"/>
            <a:ext cx="8501270" cy="4798718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 smtClean="0">
                <a:solidFill>
                  <a:srgbClr val="FF0000"/>
                </a:solidFill>
                <a:effectLst/>
                <a:latin typeface="Times New Roman"/>
                <a:cs typeface="Times New Roman"/>
              </a:rPr>
              <a:t>25 Research licenses shared among different INFN owners</a:t>
            </a:r>
          </a:p>
          <a:p>
            <a:pPr algn="just"/>
            <a:r>
              <a:rPr lang="en-US"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WNs are located close (on the same site) of the Flex server (due to license restrictions</a:t>
            </a:r>
            <a:r>
              <a:rPr lang="en-US" sz="28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lang="en-US" sz="2800" b="1" dirty="0" smtClean="0">
              <a:solidFill>
                <a:srgbClr val="FF0000"/>
              </a:solidFill>
              <a:effectLst/>
              <a:latin typeface="Times New Roman"/>
              <a:cs typeface="Times New Roman"/>
            </a:endParaRPr>
          </a:p>
          <a:p>
            <a:pPr algn="just"/>
            <a:r>
              <a:rPr lang="en-US" sz="2800" b="1" dirty="0" smtClean="0">
                <a:solidFill>
                  <a:srgbClr val="FF0000"/>
                </a:solidFill>
                <a:effectLst/>
                <a:latin typeface="Times New Roman"/>
                <a:cs typeface="Times New Roman"/>
              </a:rPr>
              <a:t>WNs can be accessed only by INFN owners of the license</a:t>
            </a:r>
          </a:p>
          <a:p>
            <a:pPr algn="just"/>
            <a:r>
              <a:rPr lang="en-US" sz="28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License handling mechanism has been presented to the Italian dealer for approval</a:t>
            </a:r>
          </a:p>
          <a:p>
            <a:pPr algn="just"/>
            <a:r>
              <a:rPr lang="en-US" sz="2800" b="1" dirty="0" smtClean="0">
                <a:solidFill>
                  <a:srgbClr val="FF0000"/>
                </a:solidFill>
                <a:effectLst/>
                <a:latin typeface="Times New Roman"/>
                <a:cs typeface="Times New Roman"/>
              </a:rPr>
              <a:t>Work in progress to implement a monitor usage mechanism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8172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uppo 42"/>
          <p:cNvGrpSpPr/>
          <p:nvPr/>
        </p:nvGrpSpPr>
        <p:grpSpPr>
          <a:xfrm>
            <a:off x="110833" y="1043499"/>
            <a:ext cx="7562176" cy="3864356"/>
            <a:chOff x="110833" y="848139"/>
            <a:chExt cx="7562176" cy="3864356"/>
          </a:xfrm>
        </p:grpSpPr>
        <p:pic>
          <p:nvPicPr>
            <p:cNvPr id="7" name="Immagine 4" descr="1U.jpg"/>
            <p:cNvPicPr>
              <a:picLocks noChangeAspect="1"/>
            </p:cNvPicPr>
            <p:nvPr/>
          </p:nvPicPr>
          <p:blipFill>
            <a:blip r:embed="rId2" cstate="print"/>
            <a:srcRect l="5930" t="33707" r="5534" b="41257"/>
            <a:stretch>
              <a:fillRect/>
            </a:stretch>
          </p:blipFill>
          <p:spPr bwMode="auto">
            <a:xfrm>
              <a:off x="1932317" y="3347176"/>
              <a:ext cx="2597921" cy="445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Immagine 5" descr="bluegene_photo.jpg"/>
            <p:cNvPicPr>
              <a:picLocks noChangeAspect="1"/>
            </p:cNvPicPr>
            <p:nvPr/>
          </p:nvPicPr>
          <p:blipFill>
            <a:blip r:embed="rId3" cstate="print"/>
            <a:srcRect t="10001" b="12857"/>
            <a:stretch>
              <a:fillRect/>
            </a:stretch>
          </p:blipFill>
          <p:spPr bwMode="auto">
            <a:xfrm>
              <a:off x="1607577" y="1022726"/>
              <a:ext cx="3193279" cy="16743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Immagine 6" descr="Tape_Robot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65481" y="1022726"/>
              <a:ext cx="2379173" cy="1632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CasellaDiTesto 9"/>
            <p:cNvSpPr txBox="1">
              <a:spLocks noChangeArrowheads="1"/>
            </p:cNvSpPr>
            <p:nvPr/>
          </p:nvSpPr>
          <p:spPr bwMode="auto">
            <a:xfrm>
              <a:off x="2040564" y="3693371"/>
              <a:ext cx="2250616" cy="361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008000"/>
                  </a:solidFill>
                </a:rPr>
                <a:t>Computing </a:t>
              </a:r>
              <a:r>
                <a:rPr lang="en-US" sz="1600" b="1" dirty="0">
                  <a:solidFill>
                    <a:srgbClr val="008000"/>
                  </a:solidFill>
                </a:rPr>
                <a:t>Element (CE)</a:t>
              </a:r>
            </a:p>
          </p:txBody>
        </p:sp>
        <p:pic>
          <p:nvPicPr>
            <p:cNvPr id="13" name="Immagine 4" descr="1U.jpg"/>
            <p:cNvPicPr>
              <a:picLocks noChangeAspect="1"/>
            </p:cNvPicPr>
            <p:nvPr/>
          </p:nvPicPr>
          <p:blipFill>
            <a:blip r:embed="rId2" cstate="print"/>
            <a:srcRect l="5930" t="33707" r="5534" b="41257"/>
            <a:stretch>
              <a:fillRect/>
            </a:stretch>
          </p:blipFill>
          <p:spPr bwMode="auto">
            <a:xfrm>
              <a:off x="3972092" y="4157025"/>
              <a:ext cx="1298961" cy="222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CasellaDiTesto 9"/>
            <p:cNvSpPr txBox="1">
              <a:spLocks noChangeArrowheads="1"/>
            </p:cNvSpPr>
            <p:nvPr/>
          </p:nvSpPr>
          <p:spPr bwMode="auto">
            <a:xfrm>
              <a:off x="4071406" y="4384005"/>
              <a:ext cx="1920164" cy="3284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002060"/>
                  </a:solidFill>
                </a:rPr>
                <a:t>Site BDII (</a:t>
              </a:r>
              <a:r>
                <a:rPr lang="en-US" sz="1400" b="1" dirty="0" err="1">
                  <a:solidFill>
                    <a:srgbClr val="002060"/>
                  </a:solidFill>
                </a:rPr>
                <a:t>sBDII</a:t>
              </a:r>
              <a:r>
                <a:rPr lang="en-US" sz="1400" b="1" dirty="0">
                  <a:solidFill>
                    <a:srgbClr val="002060"/>
                  </a:solidFill>
                </a:rPr>
                <a:t>)</a:t>
              </a:r>
            </a:p>
          </p:txBody>
        </p:sp>
        <p:pic>
          <p:nvPicPr>
            <p:cNvPr id="16" name="Immagine 4" descr="1U.jpg"/>
            <p:cNvPicPr>
              <a:picLocks noChangeAspect="1"/>
            </p:cNvPicPr>
            <p:nvPr/>
          </p:nvPicPr>
          <p:blipFill>
            <a:blip r:embed="rId2" cstate="print"/>
            <a:srcRect l="5930" t="33707" r="5534" b="41257"/>
            <a:stretch>
              <a:fillRect/>
            </a:stretch>
          </p:blipFill>
          <p:spPr bwMode="auto">
            <a:xfrm>
              <a:off x="4728867" y="3331335"/>
              <a:ext cx="2597921" cy="445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Freccia in giù 17"/>
            <p:cNvSpPr/>
            <p:nvPr/>
          </p:nvSpPr>
          <p:spPr bwMode="auto">
            <a:xfrm>
              <a:off x="5991570" y="2753700"/>
              <a:ext cx="169382" cy="555386"/>
            </a:xfrm>
            <a:prstGeom prst="downArrow">
              <a:avLst/>
            </a:prstGeom>
            <a:solidFill>
              <a:schemeClr val="accent3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prstMaterial="metal">
              <a:bevelT w="190500" h="38100"/>
            </a:sp3d>
          </p:spPr>
          <p:txBody>
            <a:bodyPr/>
            <a:lstStyle/>
            <a:p>
              <a:pPr algn="ctr">
                <a:defRPr/>
              </a:pPr>
              <a:endParaRPr lang="en-US" sz="2800" i="1" dirty="0">
                <a:latin typeface="NimbusMonL-Regu-Extend_850" charset="0"/>
              </a:endParaRPr>
            </a:p>
          </p:txBody>
        </p:sp>
        <p:sp>
          <p:nvSpPr>
            <p:cNvPr id="19" name="Freccia in giù 18"/>
            <p:cNvSpPr/>
            <p:nvPr/>
          </p:nvSpPr>
          <p:spPr bwMode="auto">
            <a:xfrm rot="19620000">
              <a:off x="4343851" y="3696282"/>
              <a:ext cx="209403" cy="48095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prstMaterial="metal">
              <a:bevelT w="190500" h="38100"/>
            </a:sp3d>
          </p:spPr>
          <p:txBody>
            <a:bodyPr/>
            <a:lstStyle/>
            <a:p>
              <a:pPr algn="ctr">
                <a:defRPr/>
              </a:pPr>
              <a:endParaRPr lang="en-US" sz="2800" i="1" dirty="0">
                <a:latin typeface="NimbusMonL-Regu-Extend_850" charset="0"/>
              </a:endParaRPr>
            </a:p>
          </p:txBody>
        </p:sp>
        <p:sp>
          <p:nvSpPr>
            <p:cNvPr id="20" name="Freccia in giù 19"/>
            <p:cNvSpPr/>
            <p:nvPr/>
          </p:nvSpPr>
          <p:spPr bwMode="auto">
            <a:xfrm rot="1980000" flipH="1">
              <a:off x="4724922" y="3691687"/>
              <a:ext cx="205992" cy="527402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prstMaterial="metal">
              <a:bevelT w="190500" h="38100"/>
            </a:sp3d>
          </p:spPr>
          <p:txBody>
            <a:bodyPr/>
            <a:lstStyle/>
            <a:p>
              <a:pPr algn="ctr">
                <a:defRPr/>
              </a:pPr>
              <a:endParaRPr lang="en-US" sz="2800" i="1" dirty="0">
                <a:latin typeface="NimbusMonL-Regu-Extend_850" charset="0"/>
              </a:endParaRPr>
            </a:p>
          </p:txBody>
        </p:sp>
        <p:sp>
          <p:nvSpPr>
            <p:cNvPr id="21" name="CasellaDiTesto 9"/>
            <p:cNvSpPr txBox="1">
              <a:spLocks noChangeArrowheads="1"/>
            </p:cNvSpPr>
            <p:nvPr/>
          </p:nvSpPr>
          <p:spPr bwMode="auto">
            <a:xfrm>
              <a:off x="2353394" y="2704243"/>
              <a:ext cx="2017452" cy="3284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008000"/>
                  </a:solidFill>
                </a:rPr>
                <a:t>Batch System (PBS,LSF…)</a:t>
              </a:r>
            </a:p>
          </p:txBody>
        </p:sp>
        <p:sp>
          <p:nvSpPr>
            <p:cNvPr id="22" name="CasellaDiTesto 8"/>
            <p:cNvSpPr txBox="1">
              <a:spLocks noChangeArrowheads="1"/>
            </p:cNvSpPr>
            <p:nvPr/>
          </p:nvSpPr>
          <p:spPr bwMode="auto">
            <a:xfrm>
              <a:off x="5563484" y="3676939"/>
              <a:ext cx="1728678" cy="3284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Storage Element (SE)</a:t>
              </a:r>
            </a:p>
          </p:txBody>
        </p:sp>
        <p:sp>
          <p:nvSpPr>
            <p:cNvPr id="38" name="Rettangolo 37"/>
            <p:cNvSpPr/>
            <p:nvPr/>
          </p:nvSpPr>
          <p:spPr>
            <a:xfrm>
              <a:off x="110833" y="848139"/>
              <a:ext cx="7562176" cy="386435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asellaDiTesto 7"/>
          <p:cNvSpPr txBox="1">
            <a:spLocks noChangeArrowheads="1"/>
          </p:cNvSpPr>
          <p:nvPr/>
        </p:nvSpPr>
        <p:spPr bwMode="auto">
          <a:xfrm>
            <a:off x="2962916" y="2456961"/>
            <a:ext cx="1684372" cy="328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Worker Nodes (WN)</a:t>
            </a:r>
          </a:p>
        </p:txBody>
      </p:sp>
      <p:sp>
        <p:nvSpPr>
          <p:cNvPr id="15" name="CasellaDiTesto 8"/>
          <p:cNvSpPr txBox="1">
            <a:spLocks noChangeArrowheads="1"/>
          </p:cNvSpPr>
          <p:nvPr/>
        </p:nvSpPr>
        <p:spPr bwMode="auto">
          <a:xfrm>
            <a:off x="4968864" y="2363142"/>
            <a:ext cx="800604" cy="39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Storage</a:t>
            </a:r>
            <a:r>
              <a:rPr lang="en-US" b="1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7" name="Freccia in giù 16"/>
          <p:cNvSpPr/>
          <p:nvPr/>
        </p:nvSpPr>
        <p:spPr bwMode="auto">
          <a:xfrm>
            <a:off x="3123031" y="2981936"/>
            <a:ext cx="162370" cy="346195"/>
          </a:xfrm>
          <a:prstGeom prst="downArrow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prstMaterial="metal">
            <a:bevelT w="190500" h="38100"/>
          </a:sp3d>
        </p:spPr>
        <p:txBody>
          <a:bodyPr/>
          <a:lstStyle/>
          <a:p>
            <a:pPr algn="ctr">
              <a:defRPr/>
            </a:pPr>
            <a:endParaRPr lang="en-US" sz="2800" i="1" dirty="0">
              <a:latin typeface="NimbusMonL-Regu-Extend_850" charset="0"/>
            </a:endParaRPr>
          </a:p>
        </p:txBody>
      </p:sp>
      <p:grpSp>
        <p:nvGrpSpPr>
          <p:cNvPr id="44" name="Gruppo 43"/>
          <p:cNvGrpSpPr/>
          <p:nvPr/>
        </p:nvGrpSpPr>
        <p:grpSpPr>
          <a:xfrm>
            <a:off x="110833" y="1842658"/>
            <a:ext cx="1929731" cy="369332"/>
            <a:chOff x="110833" y="1842658"/>
            <a:chExt cx="1929731" cy="369332"/>
          </a:xfrm>
        </p:grpSpPr>
        <p:sp>
          <p:nvSpPr>
            <p:cNvPr id="24" name="CasellaDiTesto 23"/>
            <p:cNvSpPr txBox="1"/>
            <p:nvPr/>
          </p:nvSpPr>
          <p:spPr>
            <a:xfrm>
              <a:off x="110833" y="1842658"/>
              <a:ext cx="786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ANSYS</a:t>
              </a:r>
              <a:endParaRPr lang="en-US" dirty="0"/>
            </a:p>
          </p:txBody>
        </p:sp>
        <p:sp>
          <p:nvSpPr>
            <p:cNvPr id="25" name="Freccia a destra 24"/>
            <p:cNvSpPr/>
            <p:nvPr/>
          </p:nvSpPr>
          <p:spPr>
            <a:xfrm>
              <a:off x="994252" y="1898073"/>
              <a:ext cx="1046312" cy="20307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uppo 190"/>
          <p:cNvGrpSpPr>
            <a:grpSpLocks/>
          </p:cNvGrpSpPr>
          <p:nvPr/>
        </p:nvGrpSpPr>
        <p:grpSpPr bwMode="auto">
          <a:xfrm flipH="1">
            <a:off x="541245" y="5158854"/>
            <a:ext cx="1391072" cy="1197496"/>
            <a:chOff x="304800" y="1524000"/>
            <a:chExt cx="1752600" cy="1536700"/>
          </a:xfrm>
        </p:grpSpPr>
        <p:pic>
          <p:nvPicPr>
            <p:cNvPr id="27" name="Immagine 26" descr="SrComputerUser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800" y="1524000"/>
              <a:ext cx="1752600" cy="15367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8" name="CasellaDiTesto 189"/>
            <p:cNvSpPr txBox="1">
              <a:spLocks noChangeArrowheads="1"/>
            </p:cNvSpPr>
            <p:nvPr/>
          </p:nvSpPr>
          <p:spPr bwMode="auto">
            <a:xfrm>
              <a:off x="471714" y="1950861"/>
              <a:ext cx="441145" cy="381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UI</a:t>
              </a:r>
            </a:p>
          </p:txBody>
        </p:sp>
      </p:grpSp>
      <p:sp>
        <p:nvSpPr>
          <p:cNvPr id="31" name="Freccia a destra 30"/>
          <p:cNvSpPr/>
          <p:nvPr/>
        </p:nvSpPr>
        <p:spPr>
          <a:xfrm>
            <a:off x="2040564" y="5158854"/>
            <a:ext cx="4512636" cy="3326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uppo 46"/>
          <p:cNvGrpSpPr/>
          <p:nvPr/>
        </p:nvGrpSpPr>
        <p:grpSpPr>
          <a:xfrm>
            <a:off x="2221161" y="5331775"/>
            <a:ext cx="4298907" cy="1318498"/>
            <a:chOff x="2221161" y="5331775"/>
            <a:chExt cx="4298907" cy="1318498"/>
          </a:xfrm>
        </p:grpSpPr>
        <p:pic>
          <p:nvPicPr>
            <p:cNvPr id="39940" name="Picture 4" descr="http://victorsevilla.host56.com/web_images/papiro3.gif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607998" y="5331775"/>
              <a:ext cx="2096346" cy="1318498"/>
            </a:xfrm>
            <a:prstGeom prst="rect">
              <a:avLst/>
            </a:prstGeom>
            <a:noFill/>
          </p:spPr>
        </p:pic>
        <p:sp>
          <p:nvSpPr>
            <p:cNvPr id="32" name="Freccia a destra 31"/>
            <p:cNvSpPr/>
            <p:nvPr/>
          </p:nvSpPr>
          <p:spPr>
            <a:xfrm rot="10800000">
              <a:off x="5275747" y="5963479"/>
              <a:ext cx="1244321" cy="36636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ccia a destra 32"/>
            <p:cNvSpPr/>
            <p:nvPr/>
          </p:nvSpPr>
          <p:spPr>
            <a:xfrm rot="10800000">
              <a:off x="2221161" y="5989982"/>
              <a:ext cx="1465936" cy="29348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asellaDiTesto 33"/>
            <p:cNvSpPr txBox="1"/>
            <p:nvPr/>
          </p:nvSpPr>
          <p:spPr>
            <a:xfrm>
              <a:off x="3733556" y="5476817"/>
              <a:ext cx="161192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Personal </a:t>
              </a:r>
              <a:r>
                <a:rPr lang="en-US" sz="1400" b="1" dirty="0" err="1" smtClean="0"/>
                <a:t>Certficate</a:t>
              </a:r>
              <a:endParaRPr lang="en-US" sz="1400" b="1" dirty="0" smtClean="0"/>
            </a:p>
            <a:p>
              <a:r>
                <a:rPr lang="en-US" dirty="0" smtClean="0"/>
                <a:t>GROUP:</a:t>
              </a:r>
            </a:p>
            <a:p>
              <a:r>
                <a:rPr lang="en-US" dirty="0" smtClean="0"/>
                <a:t>/GRIDIT/ANSYS</a:t>
              </a:r>
              <a:endParaRPr lang="en-US" dirty="0"/>
            </a:p>
          </p:txBody>
        </p:sp>
      </p:grpSp>
      <p:sp>
        <p:nvSpPr>
          <p:cNvPr id="35" name="Freccia a destra 34"/>
          <p:cNvSpPr/>
          <p:nvPr/>
        </p:nvSpPr>
        <p:spPr>
          <a:xfrm rot="17562732">
            <a:off x="1257006" y="4462316"/>
            <a:ext cx="1464573" cy="3691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uppo 48"/>
          <p:cNvGrpSpPr/>
          <p:nvPr/>
        </p:nvGrpSpPr>
        <p:grpSpPr>
          <a:xfrm>
            <a:off x="6714332" y="5012336"/>
            <a:ext cx="1556582" cy="1740280"/>
            <a:chOff x="6667457" y="4920318"/>
            <a:chExt cx="1744858" cy="1983557"/>
          </a:xfrm>
        </p:grpSpPr>
        <p:pic>
          <p:nvPicPr>
            <p:cNvPr id="39938" name="Picture 2" descr="C:\Users\cesini\Documents\My Dropbox\corso2011\safebox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676533" y="4920318"/>
              <a:ext cx="1735782" cy="1581150"/>
            </a:xfrm>
            <a:prstGeom prst="rect">
              <a:avLst/>
            </a:prstGeom>
            <a:noFill/>
          </p:spPr>
        </p:pic>
        <p:sp>
          <p:nvSpPr>
            <p:cNvPr id="36" name="CasellaDiTesto 35"/>
            <p:cNvSpPr txBox="1"/>
            <p:nvPr/>
          </p:nvSpPr>
          <p:spPr>
            <a:xfrm>
              <a:off x="6667457" y="6482913"/>
              <a:ext cx="1744858" cy="42096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VOMS SERVER</a:t>
              </a:r>
              <a:endParaRPr lang="en-US" b="1" dirty="0"/>
            </a:p>
          </p:txBody>
        </p:sp>
      </p:grpSp>
      <p:grpSp>
        <p:nvGrpSpPr>
          <p:cNvPr id="46" name="Gruppo 45"/>
          <p:cNvGrpSpPr/>
          <p:nvPr/>
        </p:nvGrpSpPr>
        <p:grpSpPr>
          <a:xfrm>
            <a:off x="178908" y="2732443"/>
            <a:ext cx="1922985" cy="1685293"/>
            <a:chOff x="178908" y="2732443"/>
            <a:chExt cx="1922985" cy="1685293"/>
          </a:xfrm>
        </p:grpSpPr>
        <p:grpSp>
          <p:nvGrpSpPr>
            <p:cNvPr id="45" name="Gruppo 44"/>
            <p:cNvGrpSpPr/>
            <p:nvPr/>
          </p:nvGrpSpPr>
          <p:grpSpPr>
            <a:xfrm>
              <a:off x="248605" y="2732443"/>
              <a:ext cx="1853288" cy="1059840"/>
              <a:chOff x="248605" y="2732443"/>
              <a:chExt cx="1853288" cy="1059840"/>
            </a:xfrm>
          </p:grpSpPr>
          <p:pic>
            <p:nvPicPr>
              <p:cNvPr id="39942" name="Picture 6" descr="https://encrypted-tbn0.google.com/images?q=tbn:ANd9GcRVd4zSZfndVhVYYwNvhC9HtotCV1dHhlP1gxHYMDf8vsYGhNuo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248605" y="2959172"/>
                <a:ext cx="782837" cy="833111"/>
              </a:xfrm>
              <a:prstGeom prst="rect">
                <a:avLst/>
              </a:prstGeom>
              <a:noFill/>
            </p:spPr>
          </p:pic>
          <p:sp>
            <p:nvSpPr>
              <p:cNvPr id="41" name="Freccia bidirezionale orizzontale 40"/>
              <p:cNvSpPr/>
              <p:nvPr/>
            </p:nvSpPr>
            <p:spPr>
              <a:xfrm rot="19191798">
                <a:off x="912174" y="2732443"/>
                <a:ext cx="1189719" cy="247282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CasellaDiTesto 41"/>
            <p:cNvSpPr txBox="1"/>
            <p:nvPr/>
          </p:nvSpPr>
          <p:spPr>
            <a:xfrm>
              <a:off x="178908" y="3771405"/>
              <a:ext cx="9924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FLEX SERVER</a:t>
              </a:r>
              <a:endParaRPr lang="en-US" b="1" dirty="0"/>
            </a:p>
          </p:txBody>
        </p:sp>
      </p:grpSp>
      <p:sp>
        <p:nvSpPr>
          <p:cNvPr id="48" name="Titolo 1"/>
          <p:cNvSpPr txBox="1">
            <a:spLocks/>
          </p:cNvSpPr>
          <p:nvPr/>
        </p:nvSpPr>
        <p:spPr>
          <a:xfrm>
            <a:off x="2221161" y="75858"/>
            <a:ext cx="6775742" cy="772281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Access</a:t>
            </a:r>
            <a:r>
              <a:rPr kumimoji="0" lang="it-IT" sz="44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it-IT" sz="44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to</a:t>
            </a:r>
            <a:r>
              <a:rPr kumimoji="0" lang="it-IT" sz="44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the </a:t>
            </a:r>
            <a:r>
              <a:rPr kumimoji="0" lang="it-IT" sz="44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resources</a:t>
            </a:r>
            <a:endParaRPr kumimoji="0" lang="it-IT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/>
              <a:ea typeface="+mj-ea"/>
              <a:cs typeface="Times New Roman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65325" y="198786"/>
            <a:ext cx="7178675" cy="900803"/>
          </a:xfrm>
        </p:spPr>
        <p:txBody>
          <a:bodyPr>
            <a:normAutofit/>
          </a:bodyPr>
          <a:lstStyle/>
          <a:p>
            <a:r>
              <a:rPr lang="it-IT" sz="400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The IGI Portal </a:t>
            </a:r>
            <a:r>
              <a:rPr lang="it-IT" sz="400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facility</a:t>
            </a:r>
            <a:endParaRPr lang="it-IT" sz="400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12035" y="1600200"/>
            <a:ext cx="8693425" cy="4525963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sz="3300" dirty="0" smtClean="0">
                <a:effectLst/>
                <a:latin typeface="Times New Roman"/>
                <a:cs typeface="Times New Roman"/>
              </a:rPr>
              <a:t>IGI Portal is a powerful and easy to use gateway to access distributed computing and storage resources</a:t>
            </a:r>
          </a:p>
          <a:p>
            <a:pPr lvl="1" algn="just"/>
            <a:r>
              <a:rPr lang="en-US" dirty="0" smtClean="0">
                <a:latin typeface="Times New Roman"/>
                <a:cs typeface="Times New Roman"/>
              </a:rPr>
              <a:t>Based on the WS-PGRADE application</a:t>
            </a:r>
          </a:p>
          <a:p>
            <a:pPr lvl="1" algn="just"/>
            <a:r>
              <a:rPr lang="en-US" dirty="0" smtClean="0">
                <a:latin typeface="Times New Roman"/>
                <a:cs typeface="Times New Roman"/>
              </a:rPr>
              <a:t>The generic application structure is a workflow</a:t>
            </a:r>
          </a:p>
          <a:p>
            <a:pPr lvl="1" algn="just"/>
            <a:r>
              <a:rPr lang="en-US" dirty="0" smtClean="0">
                <a:effectLst/>
                <a:latin typeface="Times New Roman"/>
                <a:cs typeface="Times New Roman"/>
              </a:rPr>
              <a:t>Interface can be customized to support different </a:t>
            </a:r>
            <a:r>
              <a:rPr lang="en-US" dirty="0" smtClean="0">
                <a:latin typeface="Times New Roman"/>
                <a:cs typeface="Times New Roman"/>
              </a:rPr>
              <a:t>user communities needs </a:t>
            </a:r>
            <a:r>
              <a:rPr lang="en-US" dirty="0" smtClean="0">
                <a:effectLst/>
                <a:latin typeface="Times New Roman"/>
                <a:cs typeface="Times New Roman"/>
              </a:rPr>
              <a:t>(GRIDIT, THEOPHYS, COMPCHEM, …)</a:t>
            </a:r>
            <a:endParaRPr lang="en-US" dirty="0" smtClean="0">
              <a:latin typeface="Times New Roman"/>
              <a:cs typeface="Times New Roman"/>
            </a:endParaRPr>
          </a:p>
          <a:p>
            <a:pPr lvl="1" algn="just">
              <a:buNone/>
            </a:pPr>
            <a:endParaRPr lang="en-US" dirty="0" smtClean="0">
              <a:effectLst/>
              <a:latin typeface="Times New Roman"/>
              <a:cs typeface="Times New Roman"/>
            </a:endParaRPr>
          </a:p>
          <a:p>
            <a:pPr algn="just"/>
            <a:r>
              <a:rPr lang="en-US" sz="3300" dirty="0" smtClean="0">
                <a:effectLst/>
                <a:latin typeface="Times New Roman"/>
                <a:cs typeface="Times New Roman"/>
              </a:rPr>
              <a:t>A web GUI has been provided through a dedicated </a:t>
            </a:r>
            <a:r>
              <a:rPr lang="en-US" sz="3300" dirty="0" err="1" smtClean="0">
                <a:effectLst/>
                <a:latin typeface="Times New Roman"/>
                <a:cs typeface="Times New Roman"/>
              </a:rPr>
              <a:t>portlet</a:t>
            </a:r>
            <a:r>
              <a:rPr lang="en-US" sz="3300" dirty="0" smtClean="0">
                <a:effectLst/>
                <a:latin typeface="Times New Roman"/>
                <a:cs typeface="Times New Roman"/>
              </a:rPr>
              <a:t> </a:t>
            </a:r>
          </a:p>
          <a:p>
            <a:pPr lvl="1" algn="just"/>
            <a:r>
              <a:rPr lang="en-US" dirty="0" smtClean="0">
                <a:latin typeface="Times New Roman"/>
                <a:cs typeface="Times New Roman"/>
              </a:rPr>
              <a:t>To access the standard functionalities of the Grid</a:t>
            </a:r>
          </a:p>
          <a:p>
            <a:pPr lvl="1" algn="just"/>
            <a:r>
              <a:rPr lang="en-US" dirty="0" smtClean="0">
                <a:latin typeface="Times New Roman"/>
                <a:cs typeface="Times New Roman"/>
              </a:rPr>
              <a:t>To minimize the skills needed by the user to use the Infrastructure</a:t>
            </a:r>
          </a:p>
          <a:p>
            <a:pPr lvl="1"/>
            <a:endParaRPr lang="it-IT" dirty="0"/>
          </a:p>
          <a:p>
            <a:r>
              <a:rPr lang="it-IT" sz="2800" dirty="0">
                <a:solidFill>
                  <a:srgbClr val="FF0000"/>
                </a:solidFill>
                <a:latin typeface="Times New Roman"/>
                <a:cs typeface="Times New Roman"/>
              </a:rPr>
              <a:t>IGI PORTAL Presentation</a:t>
            </a:r>
          </a:p>
          <a:p>
            <a:pPr lvl="1"/>
            <a:r>
              <a:rPr lang="it-IT" dirty="0">
                <a:solidFill>
                  <a:srgbClr val="FF0000"/>
                </a:solidFill>
                <a:latin typeface="Times New Roman"/>
                <a:cs typeface="Times New Roman"/>
              </a:rPr>
              <a:t>xxx</a:t>
            </a:r>
          </a:p>
          <a:p>
            <a:pPr lvl="1"/>
            <a:endParaRPr lang="it-IT" dirty="0" smtClean="0">
              <a:effectLst/>
            </a:endParaRP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268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266950" y="251796"/>
            <a:ext cx="6670675" cy="702021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The typical </a:t>
            </a:r>
            <a:r>
              <a:rPr lang="en-US" sz="400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usecase</a:t>
            </a:r>
            <a:endParaRPr lang="en-US" sz="400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497496"/>
            <a:ext cx="8229600" cy="4204805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800" dirty="0" smtClean="0">
                <a:latin typeface="Times New Roman"/>
                <a:cs typeface="Times New Roman"/>
              </a:rPr>
              <a:t>U</a:t>
            </a:r>
            <a:r>
              <a:rPr lang="en-US" sz="2800" dirty="0" smtClean="0">
                <a:effectLst/>
                <a:latin typeface="Times New Roman"/>
                <a:cs typeface="Times New Roman"/>
              </a:rPr>
              <a:t>ser provides the initial </a:t>
            </a:r>
            <a:r>
              <a:rPr lang="en-US" sz="2800" dirty="0" smtClean="0">
                <a:solidFill>
                  <a:srgbClr val="FF0000"/>
                </a:solidFill>
                <a:effectLst/>
                <a:latin typeface="Times New Roman"/>
                <a:cs typeface="Times New Roman"/>
              </a:rPr>
              <a:t>input files </a:t>
            </a:r>
            <a:r>
              <a:rPr lang="en-US" sz="2800" dirty="0" smtClean="0">
                <a:effectLst/>
                <a:latin typeface="Times New Roman"/>
                <a:cs typeface="Times New Roman"/>
              </a:rPr>
              <a:t>and configuration parameters and waits for the results until the calculation is terminated</a:t>
            </a:r>
          </a:p>
          <a:p>
            <a:pPr lvl="1" algn="just"/>
            <a:r>
              <a:rPr lang="en-US" sz="2400" dirty="0" smtClean="0">
                <a:latin typeface="Times New Roman"/>
                <a:cs typeface="Times New Roman"/>
              </a:rPr>
              <a:t>APDL (collection of ANSYS commands)</a:t>
            </a:r>
          </a:p>
          <a:p>
            <a:pPr lvl="1" algn="just"/>
            <a:r>
              <a:rPr lang="en-US" sz="2400" dirty="0" smtClean="0">
                <a:latin typeface="Times New Roman"/>
                <a:cs typeface="Times New Roman"/>
              </a:rPr>
              <a:t>Input data</a:t>
            </a:r>
          </a:p>
          <a:p>
            <a:pPr lvl="1" algn="just"/>
            <a:endParaRPr lang="en-US" sz="2400" dirty="0" smtClean="0">
              <a:effectLst/>
              <a:latin typeface="Times New Roman"/>
              <a:cs typeface="Times New Roman"/>
            </a:endParaRPr>
          </a:p>
          <a:p>
            <a:pPr algn="just"/>
            <a:r>
              <a:rPr lang="en-US" sz="2800" dirty="0" smtClean="0">
                <a:latin typeface="Times New Roman"/>
                <a:cs typeface="Times New Roman"/>
              </a:rPr>
              <a:t>Needs</a:t>
            </a:r>
            <a:endParaRPr lang="en-US" sz="2800" dirty="0" smtClean="0">
              <a:effectLst/>
              <a:latin typeface="Times New Roman"/>
              <a:cs typeface="Times New Roman"/>
            </a:endParaRPr>
          </a:p>
          <a:p>
            <a:pPr lvl="1" algn="just"/>
            <a:r>
              <a:rPr lang="en-US" sz="2400" dirty="0" smtClean="0">
                <a:latin typeface="Times New Roman"/>
                <a:cs typeface="Times New Roman"/>
              </a:rPr>
              <a:t>Several days of computations</a:t>
            </a:r>
          </a:p>
          <a:p>
            <a:pPr lvl="1" algn="just"/>
            <a:r>
              <a:rPr lang="en-US" sz="2400" dirty="0" smtClean="0">
                <a:latin typeface="Times New Roman"/>
                <a:cs typeface="Times New Roman"/>
              </a:rPr>
              <a:t>Store </a:t>
            </a:r>
            <a:r>
              <a:rPr lang="en-US" sz="2400" dirty="0" smtClean="0">
                <a:effectLst/>
                <a:latin typeface="Times New Roman"/>
                <a:cs typeface="Times New Roman"/>
              </a:rPr>
              <a:t>GB of data for each computation</a:t>
            </a:r>
          </a:p>
          <a:p>
            <a:pPr lvl="1" algn="just"/>
            <a:r>
              <a:rPr lang="en-US" sz="2400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effectLst/>
                <a:latin typeface="Times New Roman"/>
                <a:cs typeface="Times New Roman"/>
              </a:rPr>
              <a:t>heck the consistency of the output at runtime</a:t>
            </a:r>
          </a:p>
          <a:p>
            <a:pPr lvl="1"/>
            <a:endParaRPr lang="it-IT" sz="2400" dirty="0" smtClean="0">
              <a:effectLst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876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060575" y="0"/>
            <a:ext cx="6956425" cy="94056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The ANSYS </a:t>
            </a:r>
            <a:r>
              <a:rPr lang="en-US" sz="4000" b="1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portlet</a:t>
            </a:r>
            <a:endParaRPr lang="en-US" sz="4000" b="1" dirty="0" smtClean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8" name="Immagine 7" descr="Schermata 09-2456181 alle 08.50.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444083"/>
            <a:ext cx="8648700" cy="2438400"/>
          </a:xfrm>
          <a:prstGeom prst="rect">
            <a:avLst/>
          </a:prstGeom>
        </p:spPr>
      </p:pic>
      <p:grpSp>
        <p:nvGrpSpPr>
          <p:cNvPr id="12" name="Gruppo 11"/>
          <p:cNvGrpSpPr/>
          <p:nvPr/>
        </p:nvGrpSpPr>
        <p:grpSpPr>
          <a:xfrm>
            <a:off x="0" y="1311622"/>
            <a:ext cx="9144000" cy="2020007"/>
            <a:chOff x="0" y="1311622"/>
            <a:chExt cx="9144000" cy="2020007"/>
          </a:xfrm>
        </p:grpSpPr>
        <p:pic>
          <p:nvPicPr>
            <p:cNvPr id="7" name="Immagine 6" descr="ansys-1_2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311622"/>
              <a:ext cx="9144000" cy="2020007"/>
            </a:xfrm>
            <a:prstGeom prst="rect">
              <a:avLst/>
            </a:prstGeom>
          </p:spPr>
        </p:pic>
        <p:sp>
          <p:nvSpPr>
            <p:cNvPr id="9" name="Ovale 8"/>
            <p:cNvSpPr/>
            <p:nvPr/>
          </p:nvSpPr>
          <p:spPr>
            <a:xfrm>
              <a:off x="6135757" y="2080591"/>
              <a:ext cx="1603513" cy="675861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Immagine 9" descr="Schermata 09-2456181 alle 08.51.0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2444083"/>
            <a:ext cx="8648700" cy="2552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The adopted solutions</a:t>
            </a:r>
            <a:endParaRPr lang="en-US" sz="400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269849"/>
            <a:ext cx="8039100" cy="519445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800" u="sng" dirty="0" smtClean="0">
                <a:latin typeface="Times New Roman"/>
                <a:cs typeface="Times New Roman"/>
              </a:rPr>
              <a:t>The evolution's audit </a:t>
            </a:r>
            <a:endParaRPr lang="en-US" sz="3800" u="sng" dirty="0" smtClean="0">
              <a:effectLst/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algn="just"/>
            <a:r>
              <a:rPr lang="en-US" sz="3300" dirty="0" smtClean="0">
                <a:latin typeface="Times New Roman"/>
                <a:cs typeface="Times New Roman"/>
              </a:rPr>
              <a:t>A crucial aspect of such long time simulations is the evolution's audit of the calculations at runtime</a:t>
            </a:r>
          </a:p>
          <a:p>
            <a:pPr marL="0" indent="0" algn="just">
              <a:buNone/>
            </a:pPr>
            <a:endParaRPr lang="en-US" sz="3300" dirty="0" smtClean="0">
              <a:effectLst/>
              <a:latin typeface="Times New Roman"/>
              <a:cs typeface="Times New Roman"/>
            </a:endParaRPr>
          </a:p>
          <a:p>
            <a:pPr algn="just"/>
            <a:r>
              <a:rPr lang="en-US" sz="3300" dirty="0" smtClean="0">
                <a:latin typeface="Times New Roman"/>
                <a:cs typeface="Times New Roman"/>
              </a:rPr>
              <a:t>Use has been made of the SRM-Client functionalities </a:t>
            </a:r>
            <a:r>
              <a:rPr lang="en-US" sz="3300" dirty="0" smtClean="0">
                <a:effectLst/>
                <a:latin typeface="Times New Roman"/>
                <a:cs typeface="Times New Roman"/>
              </a:rPr>
              <a:t>that exploit Grid Storage Elements</a:t>
            </a:r>
          </a:p>
          <a:p>
            <a:pPr lvl="1" algn="just"/>
            <a:r>
              <a:rPr lang="en-US" dirty="0" smtClean="0">
                <a:effectLst/>
                <a:latin typeface="Times New Roman"/>
                <a:cs typeface="Times New Roman"/>
              </a:rPr>
              <a:t>temporary files and partial output are copied to the SE and made available for inspection at runtime</a:t>
            </a:r>
          </a:p>
          <a:p>
            <a:pPr lvl="1" algn="just"/>
            <a:endParaRPr lang="en-US" dirty="0" smtClean="0">
              <a:latin typeface="Times New Roman"/>
              <a:cs typeface="Times New Roman"/>
            </a:endParaRPr>
          </a:p>
          <a:p>
            <a:pPr algn="just"/>
            <a:r>
              <a:rPr lang="en-US" sz="3300" dirty="0" smtClean="0">
                <a:effectLst/>
                <a:latin typeface="Times New Roman"/>
                <a:cs typeface="Times New Roman"/>
              </a:rPr>
              <a:t>Exploiting the web-based features of the SRM-Server on the SE</a:t>
            </a:r>
          </a:p>
          <a:p>
            <a:pPr lvl="1" algn="just"/>
            <a:r>
              <a:rPr lang="en-US" dirty="0" smtClean="0">
                <a:latin typeface="Times New Roman"/>
                <a:cs typeface="Times New Roman"/>
              </a:rPr>
              <a:t>All the files stored in the SE (temporary and permanent) can be accessed via web</a:t>
            </a:r>
            <a:endParaRPr lang="en-US" dirty="0" smtClean="0">
              <a:effectLst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3035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The adopted solutions</a:t>
            </a:r>
            <a:endParaRPr lang="en-US" sz="400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7" name="Immagine 6" descr="Schermata 09-2456183 alle 11.07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32044"/>
            <a:ext cx="8229600" cy="1362517"/>
          </a:xfrm>
          <a:prstGeom prst="rect">
            <a:avLst/>
          </a:prstGeom>
        </p:spPr>
      </p:pic>
      <p:sp>
        <p:nvSpPr>
          <p:cNvPr id="8" name="Ovale 7"/>
          <p:cNvSpPr/>
          <p:nvPr/>
        </p:nvSpPr>
        <p:spPr>
          <a:xfrm>
            <a:off x="6969807" y="2400880"/>
            <a:ext cx="1716993" cy="83643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Schermata 09-2456183 alle 11.08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173524"/>
            <a:ext cx="2578100" cy="1701800"/>
          </a:xfrm>
          <a:prstGeom prst="rect">
            <a:avLst/>
          </a:prstGeom>
        </p:spPr>
      </p:pic>
      <p:cxnSp>
        <p:nvCxnSpPr>
          <p:cNvPr id="14" name="Connettore 2 13"/>
          <p:cNvCxnSpPr/>
          <p:nvPr/>
        </p:nvCxnSpPr>
        <p:spPr>
          <a:xfrm flipH="1">
            <a:off x="6210873" y="3407702"/>
            <a:ext cx="1409450" cy="13630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magine 9" descr="Schermata 09-2456183 alle 11.20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97" y="1050956"/>
            <a:ext cx="6714869" cy="508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0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Summary</a:t>
            </a:r>
            <a:endParaRPr lang="it-IT" sz="4000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39800" y="1790813"/>
            <a:ext cx="7518400" cy="4038488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European Grid Initiative and IGI</a:t>
            </a:r>
          </a:p>
          <a:p>
            <a:r>
              <a:rPr lang="en-US" sz="2800" dirty="0" smtClean="0">
                <a:latin typeface="Times New Roman"/>
                <a:cs typeface="Times New Roman"/>
              </a:rPr>
              <a:t>The User Community: SPES@INFN</a:t>
            </a:r>
          </a:p>
          <a:p>
            <a:r>
              <a:rPr lang="en-US" sz="2800" dirty="0" smtClean="0">
                <a:latin typeface="Times New Roman"/>
                <a:cs typeface="Times New Roman"/>
              </a:rPr>
              <a:t>The computational problem</a:t>
            </a:r>
          </a:p>
          <a:p>
            <a:r>
              <a:rPr lang="en-US" sz="2800" dirty="0" smtClean="0">
                <a:latin typeface="Times New Roman"/>
                <a:cs typeface="Times New Roman"/>
              </a:rPr>
              <a:t>Code Porting: ANSYS</a:t>
            </a:r>
          </a:p>
          <a:p>
            <a:r>
              <a:rPr lang="en-US" sz="2800" dirty="0" smtClean="0">
                <a:latin typeface="Times New Roman"/>
                <a:cs typeface="Times New Roman"/>
              </a:rPr>
              <a:t>License handling</a:t>
            </a:r>
          </a:p>
          <a:p>
            <a:r>
              <a:rPr lang="en-US" sz="2800" dirty="0" smtClean="0">
                <a:latin typeface="Times New Roman"/>
                <a:cs typeface="Times New Roman"/>
              </a:rPr>
              <a:t>A smart solution: IGI web portal</a:t>
            </a:r>
          </a:p>
          <a:p>
            <a:r>
              <a:rPr lang="en-US" sz="2800" dirty="0" smtClean="0">
                <a:latin typeface="Times New Roman"/>
                <a:cs typeface="Times New Roman"/>
              </a:rPr>
              <a:t>Conclusions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6533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282825" y="185536"/>
            <a:ext cx="6861175" cy="808038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The adopted solutions</a:t>
            </a:r>
            <a:endParaRPr lang="en-US" sz="400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416370"/>
            <a:ext cx="8013700" cy="478635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800" u="sng" dirty="0" smtClean="0">
                <a:latin typeface="Times New Roman"/>
                <a:cs typeface="Times New Roman"/>
              </a:rPr>
              <a:t>The computation time</a:t>
            </a:r>
          </a:p>
          <a:p>
            <a:pPr marL="0" indent="0">
              <a:buNone/>
            </a:pPr>
            <a:endParaRPr lang="en-US" sz="1200" dirty="0" smtClean="0">
              <a:latin typeface="Times New Roman"/>
              <a:cs typeface="Times New Roman"/>
            </a:endParaRPr>
          </a:p>
          <a:p>
            <a:pPr algn="just"/>
            <a:r>
              <a:rPr lang="en-US" sz="3300" dirty="0" smtClean="0">
                <a:latin typeface="Times New Roman"/>
                <a:cs typeface="Times New Roman"/>
              </a:rPr>
              <a:t>G</a:t>
            </a:r>
            <a:r>
              <a:rPr lang="en-US" sz="3300" dirty="0" smtClean="0">
                <a:effectLst/>
                <a:latin typeface="Times New Roman"/>
                <a:cs typeface="Times New Roman"/>
              </a:rPr>
              <a:t>ranted amount of CPU time is limited on Grid sites</a:t>
            </a:r>
          </a:p>
          <a:p>
            <a:pPr lvl="1" algn="just"/>
            <a:r>
              <a:rPr lang="en-US" dirty="0" smtClean="0">
                <a:latin typeface="Times New Roman"/>
                <a:cs typeface="Times New Roman"/>
              </a:rPr>
              <a:t>From 6 hours to few days</a:t>
            </a:r>
          </a:p>
          <a:p>
            <a:pPr marL="457200" lvl="1" indent="0" algn="just">
              <a:buNone/>
            </a:pPr>
            <a:endParaRPr lang="en-US" dirty="0" smtClean="0">
              <a:effectLst/>
              <a:latin typeface="Times New Roman"/>
              <a:cs typeface="Times New Roman"/>
            </a:endParaRPr>
          </a:p>
          <a:p>
            <a:pPr algn="just"/>
            <a:r>
              <a:rPr lang="en-US" sz="3300" dirty="0" smtClean="0">
                <a:effectLst/>
                <a:latin typeface="Times New Roman"/>
                <a:cs typeface="Times New Roman"/>
              </a:rPr>
              <a:t>Specialized script developed to handle the checkpoint of the calculation</a:t>
            </a:r>
          </a:p>
          <a:p>
            <a:pPr lvl="1" algn="just"/>
            <a:r>
              <a:rPr lang="en-US" b="0" dirty="0" smtClean="0">
                <a:effectLst/>
                <a:latin typeface="Times New Roman"/>
                <a:cs typeface="Times New Roman"/>
              </a:rPr>
              <a:t>set the computational environment needed for the application</a:t>
            </a:r>
          </a:p>
          <a:p>
            <a:pPr lvl="1" algn="just"/>
            <a:r>
              <a:rPr lang="en-US" b="0" dirty="0" smtClean="0">
                <a:effectLst/>
                <a:latin typeface="Times New Roman"/>
                <a:cs typeface="Times New Roman"/>
              </a:rPr>
              <a:t>monitor the computation time allowing a safely interruption of the application</a:t>
            </a:r>
          </a:p>
          <a:p>
            <a:pPr lvl="1" algn="just"/>
            <a:endParaRPr lang="en-US" b="0" dirty="0" smtClean="0">
              <a:effectLst/>
              <a:latin typeface="Times New Roman"/>
              <a:cs typeface="Times New Roman"/>
            </a:endParaRPr>
          </a:p>
          <a:p>
            <a:pPr algn="just"/>
            <a:r>
              <a:rPr lang="en-US" sz="3300" dirty="0" smtClean="0">
                <a:latin typeface="Times New Roman"/>
                <a:cs typeface="Times New Roman"/>
              </a:rPr>
              <a:t>The user have to submit a new calculation to continue his/her work if the granted CPU time is not enough</a:t>
            </a:r>
            <a:endParaRPr lang="en-US" sz="3300" b="0" dirty="0" smtClean="0">
              <a:effectLst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2607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70200" y="106024"/>
            <a:ext cx="6096000" cy="82129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A step forward</a:t>
            </a:r>
            <a:endParaRPr lang="en-US" sz="400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417638"/>
            <a:ext cx="8115300" cy="4938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Times New Roman"/>
                <a:cs typeface="Times New Roman"/>
              </a:rPr>
              <a:t>Added value: the automatic workflow</a:t>
            </a:r>
            <a:endParaRPr lang="en-US" dirty="0" smtClean="0">
              <a:effectLst/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algn="just"/>
            <a:r>
              <a:rPr lang="en-US" sz="2800" dirty="0" smtClean="0">
                <a:latin typeface="Times New Roman"/>
                <a:cs typeface="Times New Roman"/>
              </a:rPr>
              <a:t>The constantly grow of needs of the SPES community motivated us to develop a first prototypical workflow</a:t>
            </a:r>
          </a:p>
          <a:p>
            <a:pPr lvl="1" algn="just"/>
            <a:r>
              <a:rPr lang="en-US" sz="2400" dirty="0" err="1" smtClean="0">
                <a:effectLst/>
                <a:latin typeface="Times New Roman"/>
                <a:cs typeface="Times New Roman"/>
              </a:rPr>
              <a:t>Portlet</a:t>
            </a:r>
            <a:r>
              <a:rPr lang="en-US" sz="2400" dirty="0" smtClean="0">
                <a:effectLst/>
                <a:latin typeface="Times New Roman"/>
                <a:cs typeface="Times New Roman"/>
              </a:rPr>
              <a:t> and script work in a collaborative way to </a:t>
            </a:r>
            <a:r>
              <a:rPr lang="en-US" sz="2400" dirty="0" smtClean="0">
                <a:latin typeface="Times New Roman"/>
                <a:cs typeface="Times New Roman"/>
              </a:rPr>
              <a:t>implement a complex SPES </a:t>
            </a:r>
            <a:r>
              <a:rPr lang="en-US" sz="2400" dirty="0" err="1" smtClean="0">
                <a:latin typeface="Times New Roman"/>
                <a:cs typeface="Times New Roman"/>
              </a:rPr>
              <a:t>usecase</a:t>
            </a:r>
            <a:endParaRPr lang="en-US" sz="2400" dirty="0" smtClean="0">
              <a:latin typeface="Times New Roman"/>
              <a:cs typeface="Times New Roman"/>
            </a:endParaRPr>
          </a:p>
          <a:p>
            <a:pPr lvl="1" algn="just"/>
            <a:r>
              <a:rPr lang="en-US" sz="2400" dirty="0" smtClean="0">
                <a:latin typeface="Times New Roman"/>
                <a:cs typeface="Times New Roman"/>
              </a:rPr>
              <a:t>The workflow steps are conditioned by event-related dependences occurring at runtime</a:t>
            </a:r>
          </a:p>
          <a:p>
            <a:pPr lvl="1"/>
            <a:endParaRPr lang="it-IT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61689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219450" y="212042"/>
            <a:ext cx="5289550" cy="688768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Conclusion</a:t>
            </a:r>
            <a:endParaRPr lang="en-US" sz="400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457200" y="1086678"/>
            <a:ext cx="8229600" cy="5269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>
            <a:norm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DejaVu LGC Sans" charset="0"/>
              </a:defRPr>
            </a:lvl1pPr>
            <a:lvl2pPr marL="736600" indent="-2794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DejaVu LGC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DejaVu LGC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DejaVu LGC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ts val="485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ts val="485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ts val="485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ts val="485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DejaVu LGC Sans" charset="0"/>
              </a:defRPr>
            </a:lvl9pPr>
          </a:lstStyle>
          <a:p>
            <a:pPr algn="just"/>
            <a:endParaRPr lang="it-IT" sz="1000" dirty="0">
              <a:solidFill>
                <a:srgbClr val="000000"/>
              </a:solidFill>
            </a:endParaRPr>
          </a:p>
          <a:p>
            <a:pPr algn="just"/>
            <a:r>
              <a:rPr lang="en-US" dirty="0" smtClean="0">
                <a:solidFill>
                  <a:srgbClr val="000000"/>
                </a:solidFill>
              </a:rPr>
              <a:t>ANSYS was successfully ported to Grid services in strong partnership with the SPES community in order to address their requirements</a:t>
            </a:r>
          </a:p>
          <a:p>
            <a:pPr algn="just"/>
            <a:r>
              <a:rPr lang="en-US" dirty="0" smtClean="0">
                <a:solidFill>
                  <a:srgbClr val="000000"/>
                </a:solidFill>
              </a:rPr>
              <a:t>To preserve license restrictions a strict control on access was implemented through Grid services </a:t>
            </a:r>
          </a:p>
          <a:p>
            <a:pPr algn="just"/>
            <a:r>
              <a:rPr lang="en-US" dirty="0" smtClean="0">
                <a:solidFill>
                  <a:srgbClr val="000000"/>
                </a:solidFill>
              </a:rPr>
              <a:t>The adoption of a “web based ad-hoc solution” allows also inexperienced users to execute ANSYS on the Grid</a:t>
            </a:r>
          </a:p>
          <a:p>
            <a:pPr marL="0" indent="0" algn="just">
              <a:buNone/>
            </a:pPr>
            <a:endParaRPr lang="en-US" sz="1000" b="1" dirty="0" smtClean="0">
              <a:solidFill>
                <a:srgbClr val="000000"/>
              </a:solidFill>
            </a:endParaRPr>
          </a:p>
          <a:p>
            <a:pPr algn="just"/>
            <a:r>
              <a:rPr lang="en-US" dirty="0" smtClean="0">
                <a:solidFill>
                  <a:srgbClr val="000000"/>
                </a:solidFill>
              </a:rPr>
              <a:t>Work in progress to </a:t>
            </a:r>
            <a:r>
              <a:rPr lang="en-US" dirty="0" smtClean="0">
                <a:solidFill>
                  <a:schemeClr val="tx1"/>
                </a:solidFill>
              </a:rPr>
              <a:t>build a solid platform, offered to users as a service, for assembling accurate multi scale realistic simulations and workflows</a:t>
            </a:r>
          </a:p>
          <a:p>
            <a:pPr lvl="1" algn="just"/>
            <a:r>
              <a:rPr lang="en-US" dirty="0">
                <a:solidFill>
                  <a:schemeClr val="tx1"/>
                </a:solidFill>
              </a:rPr>
              <a:t>Implementation of a monitor usage mechanism</a:t>
            </a:r>
          </a:p>
        </p:txBody>
      </p:sp>
    </p:spTree>
    <p:extLst>
      <p:ext uri="{BB962C8B-B14F-4D97-AF65-F5344CB8AC3E}">
        <p14:creationId xmlns:p14="http://schemas.microsoft.com/office/powerpoint/2010/main" val="1012002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680129" y="1245143"/>
            <a:ext cx="7887429" cy="5035802"/>
            <a:chOff x="-295" y="681"/>
            <a:chExt cx="6080" cy="3808"/>
          </a:xfrm>
        </p:grpSpPr>
        <p:sp>
          <p:nvSpPr>
            <p:cNvPr id="8196" name="Line 6"/>
            <p:cNvSpPr>
              <a:spLocks noChangeShapeType="1"/>
            </p:cNvSpPr>
            <p:nvPr/>
          </p:nvSpPr>
          <p:spPr bwMode="auto">
            <a:xfrm>
              <a:off x="1352" y="2065"/>
              <a:ext cx="88" cy="41"/>
            </a:xfrm>
            <a:prstGeom prst="line">
              <a:avLst/>
            </a:prstGeom>
            <a:noFill/>
            <a:ln w="25400">
              <a:noFill/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it-IT" sz="1800">
                <a:solidFill>
                  <a:prstClr val="black"/>
                </a:solidFill>
                <a:latin typeface="Gill Sans MT"/>
              </a:endParaRPr>
            </a:p>
          </p:txBody>
        </p:sp>
        <p:sp>
          <p:nvSpPr>
            <p:cNvPr id="8222" name="Text Box 9"/>
            <p:cNvSpPr txBox="1">
              <a:spLocks noChangeArrowheads="1"/>
            </p:cNvSpPr>
            <p:nvPr/>
          </p:nvSpPr>
          <p:spPr bwMode="auto">
            <a:xfrm>
              <a:off x="2845" y="959"/>
              <a:ext cx="115" cy="231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CC66"/>
                </a:buClr>
                <a:buSzTx/>
                <a:buFontTx/>
                <a:buNone/>
                <a:defRPr/>
              </a:pPr>
              <a:endParaRPr lang="it-IT" sz="1800" b="1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8220" name="Text Box 12"/>
            <p:cNvSpPr txBox="1">
              <a:spLocks noChangeArrowheads="1"/>
            </p:cNvSpPr>
            <p:nvPr/>
          </p:nvSpPr>
          <p:spPr bwMode="auto">
            <a:xfrm>
              <a:off x="1302" y="2680"/>
              <a:ext cx="114" cy="231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CC66"/>
                </a:buClr>
                <a:buSzTx/>
                <a:buFontTx/>
                <a:buNone/>
                <a:defRPr/>
              </a:pPr>
              <a:endParaRPr lang="it-IT" sz="1800" b="1">
                <a:solidFill>
                  <a:srgbClr val="9FB8CD"/>
                </a:solidFill>
                <a:latin typeface="Arial" charset="0"/>
              </a:endParaRPr>
            </a:p>
          </p:txBody>
        </p:sp>
        <p:sp>
          <p:nvSpPr>
            <p:cNvPr id="8218" name="Text Box 15"/>
            <p:cNvSpPr txBox="1">
              <a:spLocks noChangeArrowheads="1"/>
            </p:cNvSpPr>
            <p:nvPr/>
          </p:nvSpPr>
          <p:spPr bwMode="auto">
            <a:xfrm>
              <a:off x="4371" y="2626"/>
              <a:ext cx="114" cy="231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CC66"/>
                </a:buClr>
                <a:buSzTx/>
                <a:buFontTx/>
                <a:buNone/>
                <a:defRPr/>
              </a:pPr>
              <a:endParaRPr lang="it-IT" sz="1800" b="1">
                <a:solidFill>
                  <a:srgbClr val="9FB8CD"/>
                </a:solidFill>
                <a:latin typeface="Arial" charset="0"/>
              </a:endParaRPr>
            </a:p>
          </p:txBody>
        </p:sp>
        <p:sp>
          <p:nvSpPr>
            <p:cNvPr id="8200" name="Text Box 16"/>
            <p:cNvSpPr txBox="1">
              <a:spLocks noChangeArrowheads="1"/>
            </p:cNvSpPr>
            <p:nvPr/>
          </p:nvSpPr>
          <p:spPr bwMode="auto">
            <a:xfrm>
              <a:off x="3893" y="3580"/>
              <a:ext cx="1892" cy="700"/>
            </a:xfrm>
            <a:prstGeom prst="rect">
              <a:avLst/>
            </a:prstGeom>
            <a:solidFill>
              <a:srgbClr val="FFFFFF"/>
            </a:solidFill>
            <a:ln w="25400" algn="ctr">
              <a:noFill/>
              <a:miter lim="800000"/>
              <a:headEnd/>
              <a:tailEnd/>
            </a:ln>
          </p:spPr>
          <p:txBody>
            <a:bodyPr wrap="square" lIns="90000" tIns="46800" rIns="90000" bIns="46800">
              <a:spAutoFit/>
            </a:bodyPr>
            <a:lstStyle/>
            <a:p>
              <a:pPr defTabSz="91440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CC66"/>
                </a:buClr>
                <a:buSzTx/>
                <a:buFontTx/>
                <a:buNone/>
                <a:defRPr/>
              </a:pPr>
              <a:r>
                <a:rPr lang="it-IT" b="1" dirty="0">
                  <a:solidFill>
                    <a:prstClr val="black"/>
                  </a:solidFill>
                  <a:latin typeface="Arial" charset="0"/>
                </a:rPr>
                <a:t>Train </a:t>
              </a:r>
              <a:r>
                <a:rPr lang="it-IT" b="1" dirty="0" err="1" smtClean="0">
                  <a:solidFill>
                    <a:prstClr val="black"/>
                  </a:solidFill>
                  <a:latin typeface="Arial" charset="0"/>
                </a:rPr>
                <a:t>users</a:t>
              </a:r>
              <a:r>
                <a:rPr lang="it-IT" b="1" dirty="0" smtClean="0">
                  <a:solidFill>
                    <a:prstClr val="black"/>
                  </a:solidFill>
                  <a:latin typeface="Arial" charset="0"/>
                </a:rPr>
                <a:t> to use the new </a:t>
              </a:r>
              <a:r>
                <a:rPr lang="it-IT" b="1" dirty="0" err="1" smtClean="0">
                  <a:solidFill>
                    <a:prstClr val="black"/>
                  </a:solidFill>
                  <a:latin typeface="Arial" charset="0"/>
                </a:rPr>
                <a:t>execution</a:t>
              </a:r>
              <a:r>
                <a:rPr lang="it-IT" b="1" dirty="0" smtClean="0">
                  <a:solidFill>
                    <a:prstClr val="black"/>
                  </a:solidFill>
                  <a:latin typeface="Arial" charset="0"/>
                </a:rPr>
                <a:t> procedure</a:t>
              </a:r>
              <a:endParaRPr lang="en-GB" dirty="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8202" name="Text Box 18"/>
            <p:cNvSpPr txBox="1">
              <a:spLocks noChangeArrowheads="1"/>
            </p:cNvSpPr>
            <p:nvPr/>
          </p:nvSpPr>
          <p:spPr bwMode="auto">
            <a:xfrm>
              <a:off x="-295" y="3580"/>
              <a:ext cx="2171" cy="909"/>
            </a:xfrm>
            <a:prstGeom prst="rect">
              <a:avLst/>
            </a:prstGeom>
            <a:solidFill>
              <a:srgbClr val="FFFFFF"/>
            </a:solidFill>
            <a:ln w="25400" algn="ctr">
              <a:noFill/>
              <a:miter lim="800000"/>
              <a:headEnd/>
              <a:tailEnd/>
            </a:ln>
          </p:spPr>
          <p:txBody>
            <a:bodyPr wrap="square" lIns="90000" tIns="46800" rIns="90000" bIns="46800">
              <a:spAutoFit/>
            </a:bodyPr>
            <a:lstStyle/>
            <a:p>
              <a:pPr defTabSz="91440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CC66"/>
                </a:buClr>
                <a:buSzTx/>
                <a:buFontTx/>
                <a:buNone/>
                <a:defRPr/>
              </a:pPr>
              <a:r>
                <a:rPr lang="en-US" b="1" dirty="0" smtClean="0">
                  <a:solidFill>
                    <a:prstClr val="black"/>
                  </a:solidFill>
                  <a:latin typeface="Arial" charset="0"/>
                </a:rPr>
                <a:t>Disseminate the work done to find new applications for long term sustainability</a:t>
              </a:r>
              <a:endParaRPr lang="en-US" dirty="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8204" name="Text Box 20"/>
            <p:cNvSpPr txBox="1">
              <a:spLocks noChangeArrowheads="1"/>
            </p:cNvSpPr>
            <p:nvPr/>
          </p:nvSpPr>
          <p:spPr bwMode="auto">
            <a:xfrm>
              <a:off x="1161" y="681"/>
              <a:ext cx="3562" cy="700"/>
            </a:xfrm>
            <a:prstGeom prst="rect">
              <a:avLst/>
            </a:prstGeom>
            <a:solidFill>
              <a:srgbClr val="FFFFFF"/>
            </a:solidFill>
            <a:ln w="25400" algn="ctr">
              <a:noFill/>
              <a:miter lim="800000"/>
              <a:headEnd/>
              <a:tailEnd/>
            </a:ln>
          </p:spPr>
          <p:txBody>
            <a:bodyPr wrap="square" lIns="90000" tIns="46800" rIns="90000" bIns="46800">
              <a:spAutoFit/>
            </a:bodyPr>
            <a:lstStyle/>
            <a:p>
              <a:pPr defTabSz="91440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CC66"/>
                </a:buClr>
                <a:buSzTx/>
                <a:buFontTx/>
                <a:buNone/>
                <a:defRPr/>
              </a:pPr>
              <a:r>
                <a:rPr lang="en-US" b="1" dirty="0" smtClean="0">
                  <a:solidFill>
                    <a:prstClr val="black"/>
                  </a:solidFill>
                  <a:latin typeface="Arial" charset="0"/>
                </a:rPr>
                <a:t>Seek, identify, and  closely support  new communities to deploy their applications and create the computing model</a:t>
              </a:r>
              <a:endParaRPr lang="en-US" dirty="0">
                <a:solidFill>
                  <a:srgbClr val="9FB8CD"/>
                </a:solidFill>
                <a:latin typeface="Arial" charset="0"/>
              </a:endParaRPr>
            </a:p>
          </p:txBody>
        </p:sp>
        <p:sp>
          <p:nvSpPr>
            <p:cNvPr id="8210" name="AutoShape 26"/>
            <p:cNvSpPr>
              <a:spLocks noChangeArrowheads="1"/>
            </p:cNvSpPr>
            <p:nvPr/>
          </p:nvSpPr>
          <p:spPr bwMode="auto">
            <a:xfrm rot="7824361">
              <a:off x="2121" y="3215"/>
              <a:ext cx="1097" cy="112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9 w 21600"/>
                <a:gd name="T19" fmla="*/ 3161 h 21600"/>
                <a:gd name="T20" fmla="*/ 18431 w 21600"/>
                <a:gd name="T21" fmla="*/ 18439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7817" y="5400"/>
                    <a:pt x="5400" y="7817"/>
                    <a:pt x="5400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solidFill>
              <a:schemeClr val="bg1"/>
            </a:solidFill>
            <a:ln w="25400" algn="ctr">
              <a:solidFill>
                <a:srgbClr val="CC3300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pPr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it-IT" sz="1800">
                <a:solidFill>
                  <a:prstClr val="black"/>
                </a:solidFill>
                <a:latin typeface="Gill Sans MT"/>
              </a:endParaRPr>
            </a:p>
          </p:txBody>
        </p:sp>
        <p:sp>
          <p:nvSpPr>
            <p:cNvPr id="8211" name="AutoShape 27"/>
            <p:cNvSpPr>
              <a:spLocks noChangeArrowheads="1"/>
            </p:cNvSpPr>
            <p:nvPr/>
          </p:nvSpPr>
          <p:spPr bwMode="auto">
            <a:xfrm rot="15292238">
              <a:off x="94" y="1152"/>
              <a:ext cx="999" cy="12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59 w 21600"/>
                <a:gd name="T19" fmla="*/ 3156 h 21600"/>
                <a:gd name="T20" fmla="*/ 18441 w 21600"/>
                <a:gd name="T21" fmla="*/ 18444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7817" y="5400"/>
                    <a:pt x="5400" y="7817"/>
                    <a:pt x="5400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noFill/>
            <a:ln w="25400" algn="ctr">
              <a:solidFill>
                <a:srgbClr val="CC3300"/>
              </a:solidFill>
              <a:miter lim="800000"/>
              <a:headEnd/>
              <a:tailEnd/>
            </a:ln>
          </p:spPr>
          <p:txBody>
            <a:bodyPr wrap="square" lIns="90000" tIns="46800" rIns="90000" bIns="46800" anchor="ctr">
              <a:spAutoFit/>
            </a:bodyPr>
            <a:lstStyle/>
            <a:p>
              <a:pPr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it-IT" sz="1800">
                <a:solidFill>
                  <a:prstClr val="black"/>
                </a:solidFill>
                <a:latin typeface="Gill Sans MT"/>
              </a:endParaRPr>
            </a:p>
          </p:txBody>
        </p:sp>
        <p:sp>
          <p:nvSpPr>
            <p:cNvPr id="8212" name="AutoShape 28"/>
            <p:cNvSpPr>
              <a:spLocks noChangeArrowheads="1"/>
            </p:cNvSpPr>
            <p:nvPr/>
          </p:nvSpPr>
          <p:spPr bwMode="auto">
            <a:xfrm rot="3738672">
              <a:off x="4220" y="2312"/>
              <a:ext cx="1030" cy="116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8 w 21600"/>
                <a:gd name="T19" fmla="*/ 3164 h 21600"/>
                <a:gd name="T20" fmla="*/ 18432 w 21600"/>
                <a:gd name="T21" fmla="*/ 18436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7817" y="5400"/>
                    <a:pt x="5400" y="7817"/>
                    <a:pt x="5400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noFill/>
            <a:ln w="25400" algn="ctr">
              <a:solidFill>
                <a:srgbClr val="CC3300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pPr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it-IT" sz="1800">
                <a:solidFill>
                  <a:prstClr val="black"/>
                </a:solidFill>
                <a:latin typeface="Gill Sans MT"/>
              </a:endParaRPr>
            </a:p>
          </p:txBody>
        </p:sp>
      </p:grpSp>
      <p:sp>
        <p:nvSpPr>
          <p:cNvPr id="535582" name="Rectangle 4"/>
          <p:cNvSpPr>
            <a:spLocks noChangeArrowheads="1"/>
          </p:cNvSpPr>
          <p:nvPr/>
        </p:nvSpPr>
        <p:spPr bwMode="auto">
          <a:xfrm>
            <a:off x="976880" y="149931"/>
            <a:ext cx="8049553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GB" sz="3600" b="1" dirty="0">
                <a:solidFill>
                  <a:schemeClr val="bg1"/>
                </a:solidFill>
                <a:latin typeface="Times New Roman"/>
                <a:ea typeface="+mj-ea"/>
                <a:cs typeface="Times New Roman"/>
              </a:rPr>
              <a:t>Work-plan for application porting</a:t>
            </a:r>
          </a:p>
        </p:txBody>
      </p:sp>
      <p:pic>
        <p:nvPicPr>
          <p:cNvPr id="27" name="Picture 702" descr="Italia IGI 20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6436" y="2322378"/>
            <a:ext cx="2321597" cy="281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 Box 16"/>
          <p:cNvSpPr txBox="1">
            <a:spLocks noChangeArrowheads="1"/>
          </p:cNvSpPr>
          <p:nvPr/>
        </p:nvSpPr>
        <p:spPr bwMode="auto">
          <a:xfrm>
            <a:off x="4846437" y="2582797"/>
            <a:ext cx="1789089" cy="1879618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defTabSz="9144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C66"/>
              </a:buClr>
              <a:buSzTx/>
              <a:buFontTx/>
              <a:buNone/>
              <a:defRPr/>
            </a:pPr>
            <a:r>
              <a:rPr lang="it-IT" sz="2000" b="1" dirty="0" smtClean="0">
                <a:solidFill>
                  <a:prstClr val="black"/>
                </a:solidFill>
                <a:latin typeface="Arial" charset="0"/>
              </a:rPr>
              <a:t>The NGI_IT </a:t>
            </a:r>
          </a:p>
          <a:p>
            <a:pPr defTabSz="9144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C66"/>
              </a:buClr>
              <a:buSzTx/>
              <a:buFontTx/>
              <a:buNone/>
              <a:defRPr/>
            </a:pPr>
            <a:r>
              <a:rPr lang="it-IT" sz="2000" b="1" dirty="0" smtClean="0">
                <a:solidFill>
                  <a:srgbClr val="3366FF"/>
                </a:solidFill>
                <a:latin typeface="Arial" charset="0"/>
              </a:rPr>
              <a:t>U</a:t>
            </a:r>
            <a:r>
              <a:rPr lang="it-IT" sz="2000" b="1" dirty="0" smtClean="0">
                <a:solidFill>
                  <a:prstClr val="black"/>
                </a:solidFill>
                <a:latin typeface="Arial" charset="0"/>
              </a:rPr>
              <a:t>ser</a:t>
            </a:r>
          </a:p>
          <a:p>
            <a:pPr defTabSz="9144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C66"/>
              </a:buClr>
              <a:buSzTx/>
              <a:buFontTx/>
              <a:buNone/>
              <a:defRPr/>
            </a:pPr>
            <a:r>
              <a:rPr lang="it-IT" sz="2000" b="1" dirty="0" err="1" smtClean="0">
                <a:solidFill>
                  <a:srgbClr val="3366FF"/>
                </a:solidFill>
                <a:latin typeface="Arial" charset="0"/>
              </a:rPr>
              <a:t>S</a:t>
            </a:r>
            <a:r>
              <a:rPr lang="it-IT" sz="2000" b="1" dirty="0" err="1" smtClean="0">
                <a:solidFill>
                  <a:prstClr val="black"/>
                </a:solidFill>
                <a:latin typeface="Arial" charset="0"/>
              </a:rPr>
              <a:t>upport</a:t>
            </a:r>
            <a:r>
              <a:rPr lang="it-IT" sz="2000" b="1" dirty="0" smtClean="0">
                <a:solidFill>
                  <a:prstClr val="black"/>
                </a:solidFill>
                <a:latin typeface="Arial" charset="0"/>
              </a:rPr>
              <a:t> and </a:t>
            </a:r>
          </a:p>
          <a:p>
            <a:pPr defTabSz="9144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C66"/>
              </a:buClr>
              <a:buSzTx/>
              <a:buFontTx/>
              <a:buNone/>
              <a:defRPr/>
            </a:pPr>
            <a:r>
              <a:rPr lang="it-IT" sz="2000" b="1" dirty="0" err="1" smtClean="0">
                <a:solidFill>
                  <a:srgbClr val="3366FF"/>
                </a:solidFill>
                <a:latin typeface="Arial" charset="0"/>
              </a:rPr>
              <a:t>F</a:t>
            </a:r>
            <a:r>
              <a:rPr lang="it-IT" sz="2000" b="1" dirty="0" err="1" smtClean="0">
                <a:solidFill>
                  <a:prstClr val="black"/>
                </a:solidFill>
                <a:latin typeface="Arial" charset="0"/>
              </a:rPr>
              <a:t>ormation</a:t>
            </a:r>
            <a:r>
              <a:rPr lang="it-IT" sz="2000" b="1" dirty="0" smtClean="0">
                <a:solidFill>
                  <a:prstClr val="black"/>
                </a:solidFill>
                <a:latin typeface="Arial" charset="0"/>
              </a:rPr>
              <a:t> </a:t>
            </a:r>
          </a:p>
          <a:p>
            <a:pPr defTabSz="9144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C66"/>
              </a:buClr>
              <a:buSzTx/>
              <a:buFontTx/>
              <a:buNone/>
              <a:defRPr/>
            </a:pPr>
            <a:r>
              <a:rPr lang="it-IT" sz="2000" b="1" dirty="0" smtClean="0">
                <a:solidFill>
                  <a:prstClr val="black"/>
                </a:solidFill>
                <a:latin typeface="Arial" charset="0"/>
              </a:rPr>
              <a:t>(</a:t>
            </a:r>
            <a:r>
              <a:rPr lang="it-IT" sz="2000" b="1" dirty="0" smtClean="0">
                <a:solidFill>
                  <a:srgbClr val="3366FF"/>
                </a:solidFill>
                <a:latin typeface="Arial" charset="0"/>
              </a:rPr>
              <a:t>FUS</a:t>
            </a:r>
            <a:r>
              <a:rPr lang="it-IT" sz="2000" b="1" dirty="0" smtClean="0">
                <a:solidFill>
                  <a:prstClr val="black"/>
                </a:solidFill>
                <a:latin typeface="Arial" charset="0"/>
              </a:rPr>
              <a:t>) team</a:t>
            </a:r>
            <a:endParaRPr lang="en-GB" sz="2000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313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2679700" y="88198"/>
            <a:ext cx="60071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  <a:cs typeface="Times New Roman"/>
              </a:rPr>
              <a:t>The SPES project</a:t>
            </a:r>
          </a:p>
          <a:p>
            <a:pPr>
              <a:defRPr/>
            </a:pPr>
            <a:endParaRPr lang="en-US" sz="2000" dirty="0">
              <a:solidFill>
                <a:srgbClr val="0066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</p:txBody>
      </p:sp>
      <p:sp>
        <p:nvSpPr>
          <p:cNvPr id="20" name="Segnaposto contenuto 2"/>
          <p:cNvSpPr txBox="1">
            <a:spLocks/>
          </p:cNvSpPr>
          <p:nvPr/>
        </p:nvSpPr>
        <p:spPr>
          <a:xfrm>
            <a:off x="457200" y="1155152"/>
            <a:ext cx="8229600" cy="524827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2800" dirty="0" smtClean="0">
                <a:latin typeface="Times New Roman"/>
                <a:cs typeface="Times New Roman"/>
              </a:rPr>
              <a:t>SPES (Selective Production of Exotic Species) is a multi user project aimed at developing a Radioactive Ion Beam (RIB) facility covering interdisciplinary applied physics in the fields of material science and medical applications.</a:t>
            </a:r>
          </a:p>
          <a:p>
            <a:pPr marL="457200" indent="-457200">
              <a:buNone/>
            </a:pPr>
            <a:endParaRPr lang="en-US" sz="1000" dirty="0" smtClean="0">
              <a:latin typeface="Times New Roman"/>
              <a:cs typeface="Times New Roman"/>
            </a:endParaRPr>
          </a:p>
          <a:p>
            <a:pPr marL="457200" indent="-457200"/>
            <a:r>
              <a:rPr lang="en-US" sz="2800" dirty="0" smtClean="0">
                <a:latin typeface="Times New Roman"/>
                <a:cs typeface="Times New Roman"/>
              </a:rPr>
              <a:t>SPES is a project of the INFN Road Map for the Nuclear Physics development</a:t>
            </a:r>
          </a:p>
          <a:p>
            <a:pPr marL="914400" lvl="1" indent="-457200"/>
            <a:r>
              <a:rPr lang="en-US" sz="2400" dirty="0" smtClean="0">
                <a:latin typeface="Times New Roman"/>
                <a:ea typeface="ＭＳ Ｐゴシック" pitchFamily="34" charset="-128"/>
                <a:cs typeface="Times New Roman"/>
              </a:rPr>
              <a:t>@ INFN </a:t>
            </a:r>
            <a:r>
              <a:rPr lang="en-US" sz="2400" dirty="0" err="1" smtClean="0">
                <a:latin typeface="Times New Roman"/>
                <a:ea typeface="ＭＳ Ｐゴシック" pitchFamily="34" charset="-128"/>
                <a:cs typeface="Times New Roman"/>
              </a:rPr>
              <a:t>Legnaro</a:t>
            </a:r>
            <a:r>
              <a:rPr lang="en-US" sz="2400" dirty="0" smtClean="0">
                <a:latin typeface="Times New Roman"/>
                <a:ea typeface="ＭＳ Ｐゴシック" pitchFamily="34" charset="-128"/>
                <a:cs typeface="Times New Roman"/>
              </a:rPr>
              <a:t> National Laboratories, Italy</a:t>
            </a:r>
          </a:p>
          <a:p>
            <a:pPr marL="914400" lvl="1" indent="-457200"/>
            <a:r>
              <a:rPr lang="en-US" sz="2400" dirty="0">
                <a:latin typeface="Times New Roman"/>
                <a:ea typeface="ＭＳ Ｐゴシック" pitchFamily="34" charset="-128"/>
                <a:cs typeface="Times New Roman"/>
              </a:rPr>
              <a:t>Research focused on the electro-thermal design of high temperature devices for the production of Radioactive Ion Beams</a:t>
            </a:r>
          </a:p>
          <a:p>
            <a:pPr marL="914400" lvl="1" indent="-457200"/>
            <a:endParaRPr lang="en-US" sz="2400" dirty="0" smtClean="0">
              <a:latin typeface="Times New Roman"/>
              <a:ea typeface="ＭＳ Ｐゴシック" pitchFamily="34" charset="-128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7352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Segnaposto contenuto 3" descr="spes_15_03_2010_generale_2.jp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24" b="9370"/>
          <a:stretch>
            <a:fillRect/>
          </a:stretch>
        </p:blipFill>
        <p:spPr bwMode="auto">
          <a:xfrm>
            <a:off x="-4763" y="1339850"/>
            <a:ext cx="9123363" cy="5496193"/>
          </a:xfrm>
          <a:prstGeom prst="rect">
            <a:avLst/>
          </a:prstGeom>
          <a:noFill/>
          <a:ln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2432050" y="0"/>
            <a:ext cx="66548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  <a:ea typeface="+mn-ea"/>
                <a:cs typeface="Times New Roman"/>
              </a:rPr>
              <a:t>The SPES project at LNL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2400" dirty="0" err="1">
                <a:solidFill>
                  <a:srgbClr val="FFFFFF"/>
                </a:solidFill>
                <a:latin typeface="Times New Roman"/>
                <a:ea typeface="+mn-ea"/>
                <a:cs typeface="Times New Roman"/>
              </a:rPr>
              <a:t>Facility</a:t>
            </a:r>
            <a:r>
              <a:rPr lang="it-IT" sz="2400" dirty="0">
                <a:solidFill>
                  <a:srgbClr val="FFFFFF"/>
                </a:solidFill>
                <a:latin typeface="Times New Roman"/>
                <a:ea typeface="+mn-ea"/>
                <a:cs typeface="Times New Roman"/>
              </a:rPr>
              <a:t> layout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66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  <a:ea typeface="+mn-ea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6875463" y="4652963"/>
            <a:ext cx="2017712" cy="277812"/>
          </a:xfrm>
          <a:prstGeom prst="rect">
            <a:avLst/>
          </a:prstGeom>
          <a:solidFill>
            <a:schemeClr val="accent5">
              <a:alpha val="42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ea typeface="+mn-ea"/>
              </a:rPr>
              <a:t>Existing </a:t>
            </a:r>
            <a:r>
              <a:rPr lang="en-US" sz="1200" dirty="0" err="1">
                <a:latin typeface="+mn-lt"/>
                <a:ea typeface="+mn-ea"/>
              </a:rPr>
              <a:t>Piave-Alpi</a:t>
            </a:r>
            <a:r>
              <a:rPr lang="en-US" sz="1200" dirty="0">
                <a:latin typeface="+mn-lt"/>
                <a:ea typeface="+mn-ea"/>
              </a:rPr>
              <a:t> building</a:t>
            </a:r>
          </a:p>
        </p:txBody>
      </p:sp>
      <p:sp>
        <p:nvSpPr>
          <p:cNvPr id="12" name="TextBox 8"/>
          <p:cNvSpPr txBox="1"/>
          <p:nvPr/>
        </p:nvSpPr>
        <p:spPr>
          <a:xfrm>
            <a:off x="3887788" y="2049463"/>
            <a:ext cx="1692275" cy="831850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  <a:ea typeface="+mn-ea"/>
              </a:rPr>
              <a:t>ISOL FACILITY</a:t>
            </a:r>
          </a:p>
        </p:txBody>
      </p:sp>
      <p:sp>
        <p:nvSpPr>
          <p:cNvPr id="15" name="TextBox 8"/>
          <p:cNvSpPr txBox="1"/>
          <p:nvPr/>
        </p:nvSpPr>
        <p:spPr>
          <a:xfrm rot="17441915">
            <a:off x="-689768" y="3115468"/>
            <a:ext cx="3625850" cy="646113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C00000"/>
                </a:solidFill>
                <a:latin typeface="+mn-lt"/>
                <a:ea typeface="+mn-ea"/>
              </a:rPr>
              <a:t>INTERDISCIPLINARY  APLLICATIONS  FACILITY</a:t>
            </a:r>
          </a:p>
        </p:txBody>
      </p:sp>
      <p:pic>
        <p:nvPicPr>
          <p:cNvPr id="6152" name="Picture 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50" y="1352550"/>
            <a:ext cx="3363913" cy="2557463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WordArt 47"/>
          <p:cNvSpPr>
            <a:spLocks noChangeArrowheads="1" noChangeShapeType="1" noTextEdit="1"/>
          </p:cNvSpPr>
          <p:nvPr/>
        </p:nvSpPr>
        <p:spPr bwMode="auto">
          <a:xfrm>
            <a:off x="6149975" y="1341438"/>
            <a:ext cx="762000" cy="2222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it-IT" sz="3600" kern="1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SPES  Area</a:t>
            </a:r>
          </a:p>
        </p:txBody>
      </p:sp>
    </p:spTree>
    <p:extLst>
      <p:ext uri="{BB962C8B-B14F-4D97-AF65-F5344CB8AC3E}">
        <p14:creationId xmlns:p14="http://schemas.microsoft.com/office/powerpoint/2010/main" val="4103090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3" descr="isol-schem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87" y="1149350"/>
            <a:ext cx="7229973" cy="50208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3" name="Rectangle 5"/>
          <p:cNvSpPr>
            <a:spLocks noChangeArrowheads="1"/>
          </p:cNvSpPr>
          <p:nvPr/>
        </p:nvSpPr>
        <p:spPr bwMode="auto">
          <a:xfrm>
            <a:off x="5818188" y="4432300"/>
            <a:ext cx="949325" cy="307975"/>
          </a:xfrm>
          <a:prstGeom prst="rect">
            <a:avLst/>
          </a:prstGeom>
          <a:solidFill>
            <a:srgbClr val="4F8A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b="1">
                <a:latin typeface="Calibri" charset="0"/>
              </a:rPr>
              <a:t>Breeder</a:t>
            </a:r>
          </a:p>
        </p:txBody>
      </p:sp>
      <p:sp>
        <p:nvSpPr>
          <p:cNvPr id="1233929" name="Text Box 9"/>
          <p:cNvSpPr txBox="1">
            <a:spLocks noChangeArrowheads="1"/>
          </p:cNvSpPr>
          <p:nvPr/>
        </p:nvSpPr>
        <p:spPr bwMode="auto">
          <a:xfrm>
            <a:off x="2505075" y="167619"/>
            <a:ext cx="6248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  <a:ea typeface="+mn-ea"/>
                <a:cs typeface="Times New Roman"/>
              </a:rPr>
              <a:t>  ISOL </a:t>
            </a:r>
            <a:r>
              <a:rPr lang="en-US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  <a:ea typeface="+mn-ea"/>
                <a:cs typeface="Times New Roman"/>
              </a:rPr>
              <a:t>facility scheme</a:t>
            </a:r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/>
              <a:ea typeface="+mn-ea"/>
              <a:cs typeface="Times New Roman"/>
            </a:endParaRPr>
          </a:p>
        </p:txBody>
      </p:sp>
      <p:sp>
        <p:nvSpPr>
          <p:cNvPr id="5125" name="Oval 15"/>
          <p:cNvSpPr>
            <a:spLocks noChangeArrowheads="1"/>
          </p:cNvSpPr>
          <p:nvPr/>
        </p:nvSpPr>
        <p:spPr bwMode="auto">
          <a:xfrm rot="1772705">
            <a:off x="3123977" y="1428834"/>
            <a:ext cx="2879725" cy="2903338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kumimoji="1" lang="it-IT" sz="2400">
              <a:solidFill>
                <a:srgbClr val="CC00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354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1"/>
          <p:cNvSpPr txBox="1"/>
          <p:nvPr/>
        </p:nvSpPr>
        <p:spPr>
          <a:xfrm>
            <a:off x="1816100" y="104920"/>
            <a:ext cx="7213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4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The scientific problem</a:t>
            </a:r>
            <a:endParaRPr 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algn="ctr" eaLnBrk="1" hangingPunct="1"/>
            <a:endParaRPr lang="en-US" b="1" dirty="0">
              <a:solidFill>
                <a:srgbClr val="0066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pic>
        <p:nvPicPr>
          <p:cNvPr id="13315" name="Immagine 49" descr="Figure00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47"/>
          <a:stretch>
            <a:fillRect/>
          </a:stretch>
        </p:blipFill>
        <p:spPr bwMode="auto">
          <a:xfrm>
            <a:off x="4762500" y="3040062"/>
            <a:ext cx="3913188" cy="3253366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6" name="CasellaDiTesto 12"/>
          <p:cNvSpPr txBox="1">
            <a:spLocks noChangeArrowheads="1"/>
          </p:cNvSpPr>
          <p:nvPr/>
        </p:nvSpPr>
        <p:spPr bwMode="auto">
          <a:xfrm>
            <a:off x="38100" y="1338472"/>
            <a:ext cx="8991600" cy="227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2603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25450" indent="-342900" eaLnBrk="1" hangingPunct="1">
              <a:spcAft>
                <a:spcPts val="1200"/>
              </a:spcAft>
              <a:buFont typeface="Arial"/>
              <a:buChar char="•"/>
            </a:pPr>
            <a:r>
              <a:rPr lang="en-US" sz="2400" u="sng" dirty="0" smtClean="0">
                <a:latin typeface="Times New Roman"/>
                <a:cs typeface="Times New Roman"/>
              </a:rPr>
              <a:t>Simulation modeling of a real experimental machinery apparatus</a:t>
            </a:r>
          </a:p>
          <a:p>
            <a:pPr marL="425450" indent="-342900" eaLnBrk="1" hangingPunct="1">
              <a:spcAft>
                <a:spcPts val="1200"/>
              </a:spcAft>
              <a:buFont typeface="Arial"/>
              <a:buChar char="•"/>
            </a:pPr>
            <a:r>
              <a:rPr lang="en-US" sz="2400" u="sng" dirty="0" smtClean="0">
                <a:latin typeface="Times New Roman"/>
                <a:cs typeface="Times New Roman"/>
              </a:rPr>
              <a:t>Target:</a:t>
            </a:r>
            <a:r>
              <a:rPr lang="en-US" sz="2400" dirty="0" smtClean="0">
                <a:latin typeface="Times New Roman"/>
                <a:cs typeface="Times New Roman"/>
              </a:rPr>
              <a:t> evaluate the stability and the mechanical strength</a:t>
            </a:r>
          </a:p>
          <a:p>
            <a:pPr marL="425450" indent="-342900" eaLnBrk="1" hangingPunct="1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Software used: ANSYS simulation suite</a:t>
            </a:r>
          </a:p>
          <a:p>
            <a:pPr algn="ctr" eaLnBrk="1" hangingPunct="1">
              <a:spcAft>
                <a:spcPts val="1200"/>
              </a:spcAft>
            </a:pPr>
            <a:endParaRPr lang="it-IT" sz="2000" u="sng" dirty="0"/>
          </a:p>
          <a:p>
            <a:pPr algn="ctr" eaLnBrk="1" hangingPunct="1"/>
            <a:endParaRPr lang="it-IT" sz="2000" u="sng" dirty="0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3040061"/>
            <a:ext cx="4232360" cy="3253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2860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222500" y="265054"/>
            <a:ext cx="6807200" cy="66005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Times New Roman"/>
                <a:cs typeface="Times New Roman"/>
              </a:rPr>
              <a:t>ANSYS </a:t>
            </a:r>
            <a:r>
              <a:rPr lang="en-US" b="1" dirty="0" smtClean="0">
                <a:solidFill>
                  <a:srgbClr val="FFFFFF"/>
                </a:solidFill>
                <a:effectLst/>
                <a:latin typeface="Times New Roman"/>
                <a:cs typeface="Times New Roman"/>
              </a:rPr>
              <a:t>simulation software</a:t>
            </a:r>
            <a:endParaRPr lang="en-US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327565"/>
            <a:ext cx="8229600" cy="4816060"/>
          </a:xfrm>
        </p:spPr>
        <p:txBody>
          <a:bodyPr>
            <a:noAutofit/>
          </a:bodyPr>
          <a:lstStyle/>
          <a:p>
            <a:pPr algn="just"/>
            <a:r>
              <a:rPr lang="en-US" sz="2400" dirty="0" smtClean="0">
                <a:latin typeface="Times New Roman"/>
                <a:cs typeface="Times New Roman"/>
              </a:rPr>
              <a:t>ANSYS suite is a</a:t>
            </a:r>
            <a:r>
              <a:rPr lang="en-US" sz="2400" dirty="0" smtClean="0">
                <a:effectLst/>
                <a:latin typeface="Times New Roman"/>
                <a:cs typeface="Times New Roman"/>
              </a:rPr>
              <a:t>n engineering simulation software (computer-aided engineering, or CAE) </a:t>
            </a:r>
          </a:p>
          <a:p>
            <a:pPr algn="just"/>
            <a:endParaRPr lang="en-US" sz="1000" dirty="0" smtClean="0">
              <a:effectLst/>
              <a:latin typeface="Times New Roman"/>
              <a:cs typeface="Times New Roman"/>
            </a:endParaRPr>
          </a:p>
          <a:p>
            <a:pPr algn="just"/>
            <a:r>
              <a:rPr lang="en-US" sz="2400" dirty="0" smtClean="0">
                <a:latin typeface="Times New Roman"/>
                <a:cs typeface="Times New Roman"/>
              </a:rPr>
              <a:t>Offers a </a:t>
            </a:r>
            <a:r>
              <a:rPr lang="en-US" sz="2400" dirty="0" smtClean="0">
                <a:effectLst/>
                <a:latin typeface="Times New Roman"/>
                <a:cs typeface="Times New Roman"/>
              </a:rPr>
              <a:t>comprehensive range of engineering simulation solution sets (automotive, aerospace, energy, …)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</a:p>
          <a:p>
            <a:pPr algn="just">
              <a:buNone/>
            </a:pPr>
            <a:endParaRPr lang="en-US" sz="1000" dirty="0" smtClean="0">
              <a:latin typeface="Times New Roman"/>
              <a:cs typeface="Times New Roman"/>
            </a:endParaRPr>
          </a:p>
          <a:p>
            <a:pPr algn="just"/>
            <a:r>
              <a:rPr lang="en-US" sz="2400" dirty="0" smtClean="0">
                <a:latin typeface="Times New Roman"/>
                <a:cs typeface="Times New Roman"/>
              </a:rPr>
              <a:t>Simulation Technology: Structural Mechanics, </a:t>
            </a:r>
            <a:r>
              <a:rPr lang="en-US" sz="2400" dirty="0" err="1" smtClean="0">
                <a:latin typeface="Times New Roman"/>
                <a:cs typeface="Times New Roman"/>
              </a:rPr>
              <a:t>Multiphysics</a:t>
            </a:r>
            <a:r>
              <a:rPr lang="en-US" sz="2400" dirty="0" smtClean="0">
                <a:latin typeface="Times New Roman"/>
                <a:cs typeface="Times New Roman"/>
              </a:rPr>
              <a:t>, Fluid Dynamics, Explicit Dynamics, </a:t>
            </a:r>
            <a:r>
              <a:rPr lang="en-US" sz="2400" dirty="0" err="1" smtClean="0">
                <a:latin typeface="Times New Roman"/>
                <a:cs typeface="Times New Roman"/>
              </a:rPr>
              <a:t>Electromagnetics</a:t>
            </a:r>
            <a:r>
              <a:rPr lang="en-US" sz="2400" dirty="0" smtClean="0">
                <a:latin typeface="Times New Roman"/>
                <a:cs typeface="Times New Roman"/>
              </a:rPr>
              <a:t>, Hydrodynamics </a:t>
            </a:r>
          </a:p>
          <a:p>
            <a:pPr algn="just"/>
            <a:endParaRPr lang="en-US" sz="1000" dirty="0" smtClean="0">
              <a:latin typeface="Times New Roman"/>
              <a:cs typeface="Times New Roman"/>
            </a:endParaRPr>
          </a:p>
          <a:p>
            <a:pPr algn="just"/>
            <a:r>
              <a:rPr lang="en-US" sz="24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ANSYS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latin typeface="Times New Roman"/>
                <a:cs typeface="Times New Roman"/>
              </a:rPr>
              <a:t>offers different options for </a:t>
            </a:r>
            <a:r>
              <a:rPr lang="en-US" sz="2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distributing</a:t>
            </a:r>
            <a:r>
              <a:rPr lang="en-US" sz="2400" b="1" dirty="0" smtClean="0">
                <a:latin typeface="Times New Roman"/>
                <a:cs typeface="Times New Roman"/>
              </a:rPr>
              <a:t> model-solving power </a:t>
            </a:r>
            <a:r>
              <a:rPr lang="en-US" sz="2400" dirty="0" smtClean="0">
                <a:latin typeface="Times New Roman"/>
                <a:cs typeface="Times New Roman"/>
              </a:rPr>
              <a:t>using multiple processors by using an embedded MPI communication layer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6028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9" descr="IMG_025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057275"/>
            <a:ext cx="3132138" cy="23479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3" name="Grafico 3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9646971"/>
              </p:ext>
            </p:extLst>
          </p:nvPr>
        </p:nvGraphicFramePr>
        <p:xfrm>
          <a:off x="4608004" y="3505076"/>
          <a:ext cx="4356484" cy="3248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4340" name="Immagine 10" descr="IMG_048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8" y="3556000"/>
            <a:ext cx="4235450" cy="31765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065" name="Text Box 23"/>
          <p:cNvSpPr txBox="1">
            <a:spLocks noChangeArrowheads="1"/>
          </p:cNvSpPr>
          <p:nvPr/>
        </p:nvSpPr>
        <p:spPr bwMode="auto">
          <a:xfrm>
            <a:off x="323849" y="3829050"/>
            <a:ext cx="1547813" cy="831850"/>
          </a:xfrm>
          <a:prstGeom prst="rect">
            <a:avLst/>
          </a:prstGeom>
          <a:solidFill>
            <a:schemeClr val="bg2">
              <a:lumMod val="60000"/>
              <a:lumOff val="40000"/>
              <a:alpha val="50196"/>
            </a:schemeClr>
          </a:solidFill>
          <a:ln w="12700">
            <a:noFill/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>
            <a:lvl1pPr defTabSz="912813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12813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 dirty="0">
                <a:solidFill>
                  <a:srgbClr val="C00000"/>
                </a:solidFill>
              </a:rPr>
              <a:t>I =1300 A</a:t>
            </a:r>
          </a:p>
          <a:p>
            <a:pPr eaLnBrk="1" hangingPunct="1"/>
            <a:r>
              <a:rPr lang="en-US" sz="1600" b="1" dirty="0">
                <a:solidFill>
                  <a:srgbClr val="C00000"/>
                </a:solidFill>
              </a:rPr>
              <a:t>P = 9 kW </a:t>
            </a:r>
          </a:p>
          <a:p>
            <a:pPr eaLnBrk="1" hangingPunct="1"/>
            <a:r>
              <a:rPr lang="en-US" sz="1600" b="1" dirty="0">
                <a:solidFill>
                  <a:srgbClr val="C00000"/>
                </a:solidFill>
              </a:rPr>
              <a:t>T</a:t>
            </a:r>
            <a:r>
              <a:rPr lang="en-US" sz="1600" b="1" baseline="-25000" dirty="0">
                <a:solidFill>
                  <a:srgbClr val="C00000"/>
                </a:solidFill>
              </a:rPr>
              <a:t>in</a:t>
            </a:r>
            <a:r>
              <a:rPr lang="en-US" sz="1600" b="1" dirty="0">
                <a:solidFill>
                  <a:srgbClr val="C00000"/>
                </a:solidFill>
              </a:rPr>
              <a:t> = 1850 </a:t>
            </a:r>
            <a:r>
              <a:rPr lang="en-US" sz="1600" b="1" dirty="0" smtClean="0">
                <a:solidFill>
                  <a:srgbClr val="C00000"/>
                </a:solidFill>
              </a:rPr>
              <a:t>°C</a:t>
            </a:r>
            <a:endParaRPr lang="en-US" sz="1600" b="1" dirty="0">
              <a:solidFill>
                <a:srgbClr val="C00000"/>
              </a:solidFill>
            </a:endParaRPr>
          </a:p>
        </p:txBody>
      </p:sp>
      <p:cxnSp>
        <p:nvCxnSpPr>
          <p:cNvPr id="14342" name="Connettore 2 10"/>
          <p:cNvCxnSpPr>
            <a:cxnSpLocks noChangeShapeType="1"/>
          </p:cNvCxnSpPr>
          <p:nvPr/>
        </p:nvCxnSpPr>
        <p:spPr bwMode="auto">
          <a:xfrm>
            <a:off x="1431925" y="4670425"/>
            <a:ext cx="1277938" cy="29210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4343" name="Immagine 7" descr="IMG_05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5160963"/>
            <a:ext cx="1241425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4" name="Text Box 23"/>
          <p:cNvSpPr txBox="1">
            <a:spLocks noChangeArrowheads="1"/>
          </p:cNvSpPr>
          <p:nvPr/>
        </p:nvSpPr>
        <p:spPr bwMode="auto">
          <a:xfrm>
            <a:off x="6329363" y="5546725"/>
            <a:ext cx="109061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12813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>
                <a:solidFill>
                  <a:srgbClr val="C00000"/>
                </a:solidFill>
                <a:latin typeface="Book Antiqua" charset="0"/>
              </a:rPr>
              <a:t>P = 9 kW ! </a:t>
            </a:r>
          </a:p>
        </p:txBody>
      </p:sp>
      <p:cxnSp>
        <p:nvCxnSpPr>
          <p:cNvPr id="14345" name="Straight Arrow Connector 12"/>
          <p:cNvCxnSpPr>
            <a:cxnSpLocks noChangeShapeType="1"/>
          </p:cNvCxnSpPr>
          <p:nvPr/>
        </p:nvCxnSpPr>
        <p:spPr bwMode="auto">
          <a:xfrm flipV="1">
            <a:off x="6840538" y="4260850"/>
            <a:ext cx="1585912" cy="1284288"/>
          </a:xfrm>
          <a:prstGeom prst="straightConnector1">
            <a:avLst/>
          </a:prstGeom>
          <a:noFill/>
          <a:ln w="9525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6" name="Connettore 2 10"/>
          <p:cNvCxnSpPr>
            <a:cxnSpLocks noChangeShapeType="1"/>
          </p:cNvCxnSpPr>
          <p:nvPr/>
        </p:nvCxnSpPr>
        <p:spPr bwMode="auto">
          <a:xfrm flipV="1">
            <a:off x="1258888" y="5341938"/>
            <a:ext cx="1692275" cy="719137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 Box 23"/>
          <p:cNvSpPr txBox="1">
            <a:spLocks noChangeArrowheads="1"/>
          </p:cNvSpPr>
          <p:nvPr/>
        </p:nvSpPr>
        <p:spPr bwMode="auto">
          <a:xfrm>
            <a:off x="323850" y="6134100"/>
            <a:ext cx="1547813" cy="368300"/>
          </a:xfrm>
          <a:prstGeom prst="rect">
            <a:avLst/>
          </a:prstGeom>
          <a:solidFill>
            <a:srgbClr val="808080">
              <a:alpha val="47059"/>
            </a:srgbClr>
          </a:solidFill>
          <a:ln w="12700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>
            <a:lvl1pPr defTabSz="912813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12813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C00000"/>
                </a:solidFill>
              </a:rPr>
              <a:t>T</a:t>
            </a:r>
            <a:r>
              <a:rPr lang="en-US" b="1" baseline="-25000">
                <a:solidFill>
                  <a:srgbClr val="C00000"/>
                </a:solidFill>
              </a:rPr>
              <a:t>out</a:t>
            </a:r>
            <a:r>
              <a:rPr lang="en-US" b="1">
                <a:solidFill>
                  <a:srgbClr val="C00000"/>
                </a:solidFill>
              </a:rPr>
              <a:t> = 30 °C</a:t>
            </a:r>
          </a:p>
        </p:txBody>
      </p:sp>
      <p:sp>
        <p:nvSpPr>
          <p:cNvPr id="14348" name="Line 31"/>
          <p:cNvSpPr>
            <a:spLocks noChangeShapeType="1"/>
          </p:cNvSpPr>
          <p:nvPr/>
        </p:nvSpPr>
        <p:spPr bwMode="auto">
          <a:xfrm flipH="1">
            <a:off x="539750" y="1416050"/>
            <a:ext cx="195263" cy="6127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4349" name="Text Box 14"/>
          <p:cNvSpPr txBox="1">
            <a:spLocks noChangeArrowheads="1"/>
          </p:cNvSpPr>
          <p:nvPr/>
        </p:nvSpPr>
        <p:spPr bwMode="auto">
          <a:xfrm>
            <a:off x="250825" y="1128713"/>
            <a:ext cx="9509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u="sng">
                <a:solidFill>
                  <a:srgbClr val="FF0000"/>
                </a:solidFill>
                <a:latin typeface="Calibri" charset="0"/>
              </a:rPr>
              <a:t>Pyrometer</a:t>
            </a:r>
          </a:p>
        </p:txBody>
      </p:sp>
      <p:pic>
        <p:nvPicPr>
          <p:cNvPr id="14350" name="Picture 20" descr="IMG_0266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057275"/>
            <a:ext cx="2627313" cy="23574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51" name="Group 19"/>
          <p:cNvGrpSpPr>
            <a:grpSpLocks/>
          </p:cNvGrpSpPr>
          <p:nvPr/>
        </p:nvGrpSpPr>
        <p:grpSpPr bwMode="auto">
          <a:xfrm>
            <a:off x="5759450" y="1057275"/>
            <a:ext cx="3349625" cy="2363788"/>
            <a:chOff x="431540" y="4113076"/>
            <a:chExt cx="3480464" cy="2328768"/>
          </a:xfrm>
        </p:grpSpPr>
        <p:grpSp>
          <p:nvGrpSpPr>
            <p:cNvPr id="14353" name="Group 13"/>
            <p:cNvGrpSpPr>
              <a:grpSpLocks/>
            </p:cNvGrpSpPr>
            <p:nvPr/>
          </p:nvGrpSpPr>
          <p:grpSpPr bwMode="auto">
            <a:xfrm>
              <a:off x="431540" y="4113076"/>
              <a:ext cx="3480464" cy="2328768"/>
              <a:chOff x="414342" y="4113076"/>
              <a:chExt cx="3480464" cy="2328768"/>
            </a:xfrm>
          </p:grpSpPr>
          <p:pic>
            <p:nvPicPr>
              <p:cNvPr id="14355" name="Immagine 14" descr="Sim-6_19-10003.jp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85" t="14386" r="26505" b="22314"/>
              <a:stretch>
                <a:fillRect/>
              </a:stretch>
            </p:blipFill>
            <p:spPr bwMode="auto">
              <a:xfrm>
                <a:off x="414342" y="4113076"/>
                <a:ext cx="2886017" cy="232876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356" name="Immagine 14" descr="Sim-6_19-10003.jp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001" t="30814" r="8273" b="1163"/>
              <a:stretch>
                <a:fillRect/>
              </a:stretch>
            </p:blipFill>
            <p:spPr bwMode="auto">
              <a:xfrm>
                <a:off x="3263932" y="4113076"/>
                <a:ext cx="630874" cy="232876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 Box 23"/>
            <p:cNvSpPr txBox="1">
              <a:spLocks noChangeArrowheads="1"/>
            </p:cNvSpPr>
            <p:nvPr/>
          </p:nvSpPr>
          <p:spPr bwMode="auto">
            <a:xfrm>
              <a:off x="502468" y="4185019"/>
              <a:ext cx="1052387" cy="636755"/>
            </a:xfrm>
            <a:prstGeom prst="rect">
              <a:avLst/>
            </a:prstGeom>
            <a:solidFill>
              <a:srgbClr val="CCCCCC">
                <a:alpha val="47059"/>
              </a:srgbClr>
            </a:solidFill>
            <a:ln w="12700">
              <a:noFill/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91281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rgbClr val="C00000"/>
                  </a:solidFill>
                  <a:latin typeface="+mj-lt"/>
                  <a:ea typeface="+mn-ea"/>
                </a:rPr>
                <a:t>FEM model</a:t>
              </a:r>
            </a:p>
          </p:txBody>
        </p:sp>
      </p:grpSp>
      <p:sp>
        <p:nvSpPr>
          <p:cNvPr id="23" name="TextBox 21"/>
          <p:cNvSpPr txBox="1"/>
          <p:nvPr/>
        </p:nvSpPr>
        <p:spPr>
          <a:xfrm>
            <a:off x="1692151" y="-38100"/>
            <a:ext cx="727233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ANSYS </a:t>
            </a:r>
            <a:r>
              <a:rPr 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calculation </a:t>
            </a:r>
            <a:r>
              <a:rPr lang="en-US" sz="32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for the</a:t>
            </a:r>
          </a:p>
          <a:p>
            <a:pPr algn="ctr" eaLnBrk="1" hangingPunct="1"/>
            <a:r>
              <a:rPr lang="en-US" sz="32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SPES project</a:t>
            </a:r>
            <a:endParaRPr 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algn="ctr" eaLnBrk="1" hangingPunct="1"/>
            <a:endParaRPr lang="en-US" b="1" dirty="0">
              <a:solidFill>
                <a:srgbClr val="0066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092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Default Design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1537</TotalTime>
  <Words>1065</Words>
  <Application>Microsoft Macintosh PowerPoint</Application>
  <PresentationFormat>Presentazione su schermo (4:3)</PresentationFormat>
  <Paragraphs>172</Paragraphs>
  <Slides>22</Slides>
  <Notes>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3" baseType="lpstr">
      <vt:lpstr>Tema di Office</vt:lpstr>
      <vt:lpstr>A Grid execution model for the ANSYS engineering simulation software </vt:lpstr>
      <vt:lpstr>Summary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ANSYS simulation software</vt:lpstr>
      <vt:lpstr>Presentazione di PowerPoint</vt:lpstr>
      <vt:lpstr>Presentazione di PowerPoint</vt:lpstr>
      <vt:lpstr>The computational problem</vt:lpstr>
      <vt:lpstr>Application porting</vt:lpstr>
      <vt:lpstr>License handling</vt:lpstr>
      <vt:lpstr>Presentazione di PowerPoint</vt:lpstr>
      <vt:lpstr>The IGI Portal facility</vt:lpstr>
      <vt:lpstr>The typical usecase</vt:lpstr>
      <vt:lpstr>The ANSYS portlet</vt:lpstr>
      <vt:lpstr>The adopted solutions</vt:lpstr>
      <vt:lpstr>The adopted solutions</vt:lpstr>
      <vt:lpstr>The adopted solutions</vt:lpstr>
      <vt:lpstr>A step forward</vt:lpstr>
      <vt:lpstr>Conclusion</vt:lpstr>
    </vt:vector>
  </TitlesOfParts>
  <Company>Privato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Grid execution model for the ANSYS engineering simulation software</dc:title>
  <dc:creator>Alessandro Costantini</dc:creator>
  <cp:lastModifiedBy>Alessandro Costantini</cp:lastModifiedBy>
  <cp:revision>53</cp:revision>
  <dcterms:created xsi:type="dcterms:W3CDTF">2012-09-09T07:31:33Z</dcterms:created>
  <dcterms:modified xsi:type="dcterms:W3CDTF">2012-09-12T20:09:00Z</dcterms:modified>
</cp:coreProperties>
</file>